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81"/>
  </p:notesMasterIdLst>
  <p:sldIdLst>
    <p:sldId id="278" r:id="rId9"/>
    <p:sldId id="424" r:id="rId10"/>
    <p:sldId id="279" r:id="rId11"/>
    <p:sldId id="435" r:id="rId12"/>
    <p:sldId id="273" r:id="rId13"/>
    <p:sldId id="427" r:id="rId14"/>
    <p:sldId id="377" r:id="rId15"/>
    <p:sldId id="378" r:id="rId16"/>
    <p:sldId id="379" r:id="rId17"/>
    <p:sldId id="380" r:id="rId18"/>
    <p:sldId id="311" r:id="rId19"/>
    <p:sldId id="307" r:id="rId20"/>
    <p:sldId id="333" r:id="rId21"/>
    <p:sldId id="312" r:id="rId22"/>
    <p:sldId id="313" r:id="rId23"/>
    <p:sldId id="315" r:id="rId24"/>
    <p:sldId id="316" r:id="rId25"/>
    <p:sldId id="381" r:id="rId26"/>
    <p:sldId id="382" r:id="rId27"/>
    <p:sldId id="438" r:id="rId28"/>
    <p:sldId id="383" r:id="rId29"/>
    <p:sldId id="436" r:id="rId30"/>
    <p:sldId id="437" r:id="rId31"/>
    <p:sldId id="384" r:id="rId32"/>
    <p:sldId id="385" r:id="rId33"/>
    <p:sldId id="386" r:id="rId34"/>
    <p:sldId id="387" r:id="rId35"/>
    <p:sldId id="422" r:id="rId36"/>
    <p:sldId id="423" r:id="rId37"/>
    <p:sldId id="372" r:id="rId38"/>
    <p:sldId id="393" r:id="rId39"/>
    <p:sldId id="389" r:id="rId40"/>
    <p:sldId id="390" r:id="rId41"/>
    <p:sldId id="391" r:id="rId42"/>
    <p:sldId id="375" r:id="rId43"/>
    <p:sldId id="394" r:id="rId44"/>
    <p:sldId id="425" r:id="rId45"/>
    <p:sldId id="395" r:id="rId46"/>
    <p:sldId id="396" r:id="rId47"/>
    <p:sldId id="397" r:id="rId48"/>
    <p:sldId id="398" r:id="rId49"/>
    <p:sldId id="428" r:id="rId50"/>
    <p:sldId id="429" r:id="rId51"/>
    <p:sldId id="376" r:id="rId52"/>
    <p:sldId id="402" r:id="rId53"/>
    <p:sldId id="403" r:id="rId54"/>
    <p:sldId id="404" r:id="rId55"/>
    <p:sldId id="405" r:id="rId56"/>
    <p:sldId id="406" r:id="rId57"/>
    <p:sldId id="407" r:id="rId58"/>
    <p:sldId id="400" r:id="rId59"/>
    <p:sldId id="401" r:id="rId60"/>
    <p:sldId id="408" r:id="rId61"/>
    <p:sldId id="409" r:id="rId62"/>
    <p:sldId id="410" r:id="rId63"/>
    <p:sldId id="426" r:id="rId64"/>
    <p:sldId id="411" r:id="rId65"/>
    <p:sldId id="412" r:id="rId66"/>
    <p:sldId id="413" r:id="rId67"/>
    <p:sldId id="414" r:id="rId68"/>
    <p:sldId id="415" r:id="rId69"/>
    <p:sldId id="416" r:id="rId70"/>
    <p:sldId id="417" r:id="rId71"/>
    <p:sldId id="418" r:id="rId72"/>
    <p:sldId id="419" r:id="rId73"/>
    <p:sldId id="420" r:id="rId74"/>
    <p:sldId id="421" r:id="rId75"/>
    <p:sldId id="431" r:id="rId76"/>
    <p:sldId id="430" r:id="rId77"/>
    <p:sldId id="432" r:id="rId78"/>
    <p:sldId id="433" r:id="rId79"/>
    <p:sldId id="434" r:id="rId8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54" d="100"/>
          <a:sy n="54" d="100"/>
        </p:scale>
        <p:origin x="120" y="44"/>
      </p:cViewPr>
      <p:guideLst>
        <p:guide orient="horz" pos="2183"/>
        <p:guide pos="3840"/>
      </p:guideLst>
    </p:cSldViewPr>
  </p:slideViewPr>
  <p:notesTextViewPr>
    <p:cViewPr>
      <p:scale>
        <a:sx n="3" d="2"/>
        <a:sy n="3" d="2"/>
      </p:scale>
      <p:origin x="0" y="0"/>
    </p:cViewPr>
  </p:notesTextViewPr>
  <p:sorterViewPr>
    <p:cViewPr varScale="1">
      <p:scale>
        <a:sx n="1" d="1"/>
        <a:sy n="1" d="1"/>
      </p:scale>
      <p:origin x="0" y="-116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theme" Target="theme/theme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61" Type="http://schemas.openxmlformats.org/officeDocument/2006/relationships/slide" Target="slides/slide53.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2023-03-21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3/21/2023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3월 21일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2023-03-21</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2023-03-21</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3월 21일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2023-03-21</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2023-03-21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3/21/2023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3/21/2023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2023-03-21</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7.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7.emf"/><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2023-03-21</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3/21/2023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3월 21일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3월 21일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9.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9.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8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9.xml"/><Relationship Id="rId5" Type="http://schemas.openxmlformats.org/officeDocument/2006/relationships/image" Target="../media/image68.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19.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2.xml.rels><?xml version="1.0" encoding="UTF-8" standalone="yes"?>
<Relationships xmlns="http://schemas.openxmlformats.org/package/2006/relationships"><Relationship Id="rId13" Type="http://schemas.openxmlformats.org/officeDocument/2006/relationships/image" Target="../media/image39.jpeg"/><Relationship Id="rId18" Type="http://schemas.openxmlformats.org/officeDocument/2006/relationships/image" Target="../media/image44.jpeg"/><Relationship Id="rId26" Type="http://schemas.openxmlformats.org/officeDocument/2006/relationships/image" Target="../media/image52.jpeg"/><Relationship Id="rId3" Type="http://schemas.openxmlformats.org/officeDocument/2006/relationships/image" Target="../media/image29.jpeg"/><Relationship Id="rId21" Type="http://schemas.openxmlformats.org/officeDocument/2006/relationships/image" Target="../media/image47.jpe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5" Type="http://schemas.openxmlformats.org/officeDocument/2006/relationships/image" Target="../media/image51.jpeg"/><Relationship Id="rId33" Type="http://schemas.openxmlformats.org/officeDocument/2006/relationships/image" Target="../media/image59.jpeg"/><Relationship Id="rId2" Type="http://schemas.openxmlformats.org/officeDocument/2006/relationships/image" Target="../media/image28.jpeg"/><Relationship Id="rId16" Type="http://schemas.openxmlformats.org/officeDocument/2006/relationships/image" Target="../media/image42.jpeg"/><Relationship Id="rId20" Type="http://schemas.openxmlformats.org/officeDocument/2006/relationships/image" Target="../media/image46.jpeg"/><Relationship Id="rId29" Type="http://schemas.openxmlformats.org/officeDocument/2006/relationships/image" Target="../media/image55.jpeg"/><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37.jpeg"/><Relationship Id="rId24" Type="http://schemas.openxmlformats.org/officeDocument/2006/relationships/image" Target="../media/image50.jpeg"/><Relationship Id="rId32" Type="http://schemas.openxmlformats.org/officeDocument/2006/relationships/image" Target="../media/image58.jpeg"/><Relationship Id="rId5" Type="http://schemas.openxmlformats.org/officeDocument/2006/relationships/image" Target="../media/image31.jpeg"/><Relationship Id="rId15" Type="http://schemas.openxmlformats.org/officeDocument/2006/relationships/image" Target="../media/image41.jpeg"/><Relationship Id="rId23" Type="http://schemas.openxmlformats.org/officeDocument/2006/relationships/image" Target="../media/image49.jpeg"/><Relationship Id="rId28" Type="http://schemas.openxmlformats.org/officeDocument/2006/relationships/image" Target="../media/image54.jpeg"/><Relationship Id="rId10" Type="http://schemas.openxmlformats.org/officeDocument/2006/relationships/image" Target="../media/image36.jpeg"/><Relationship Id="rId19" Type="http://schemas.openxmlformats.org/officeDocument/2006/relationships/image" Target="../media/image45.jpeg"/><Relationship Id="rId31" Type="http://schemas.openxmlformats.org/officeDocument/2006/relationships/image" Target="../media/image57.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 Id="rId22" Type="http://schemas.openxmlformats.org/officeDocument/2006/relationships/image" Target="../media/image48.jpeg"/><Relationship Id="rId27" Type="http://schemas.openxmlformats.org/officeDocument/2006/relationships/image" Target="../media/image53.jpeg"/><Relationship Id="rId30" Type="http://schemas.openxmlformats.org/officeDocument/2006/relationships/image" Target="../media/image56.jpeg"/><Relationship Id="rId8" Type="http://schemas.openxmlformats.org/officeDocument/2006/relationships/image" Target="../media/image3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8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82.PNG"/><Relationship Id="rId1" Type="http://schemas.openxmlformats.org/officeDocument/2006/relationships/slideLayout" Target="../slideLayouts/slideLayout190.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3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8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8.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9.xml"/><Relationship Id="rId1" Type="http://schemas.openxmlformats.org/officeDocument/2006/relationships/slideLayout" Target="../slideLayouts/slideLayout191.xml"/><Relationship Id="rId6" Type="http://schemas.openxmlformats.org/officeDocument/2006/relationships/image" Target="../media/image87.jpeg"/><Relationship Id="rId5" Type="http://schemas.openxmlformats.org/officeDocument/2006/relationships/image" Target="../media/image86.jpeg"/><Relationship Id="rId10" Type="http://schemas.openxmlformats.org/officeDocument/2006/relationships/image" Target="../media/image91.jpeg"/><Relationship Id="rId4" Type="http://schemas.openxmlformats.org/officeDocument/2006/relationships/image" Target="../media/image85.jpeg"/><Relationship Id="rId9" Type="http://schemas.openxmlformats.org/officeDocument/2006/relationships/image" Target="../media/image90.jpeg"/></Relationships>
</file>

<file path=ppt/slides/_rels/slide39.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90.xml"/></Relationships>
</file>

<file path=ppt/slides/_rels/slide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97.xml"/></Relationships>
</file>

<file path=ppt/slides/_rels/slide4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97.xml"/></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97.xml"/><Relationship Id="rId5" Type="http://schemas.openxmlformats.org/officeDocument/2006/relationships/image" Target="../media/image99.jpeg"/><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97.xml"/></Relationships>
</file>

<file path=ppt/slides/_rels/slide4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97.xml"/></Relationships>
</file>

<file path=ppt/slides/_rels/slide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3.jpeg"/><Relationship Id="rId7" Type="http://schemas.openxmlformats.org/officeDocument/2006/relationships/image" Target="../media/image107.jpeg"/><Relationship Id="rId2" Type="http://schemas.openxmlformats.org/officeDocument/2006/relationships/image" Target="../media/image102.jpeg"/><Relationship Id="rId1" Type="http://schemas.openxmlformats.org/officeDocument/2006/relationships/slideLayout" Target="../slideLayouts/slideLayout197.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51.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image" Target="../media/image109.jpeg"/><Relationship Id="rId1" Type="http://schemas.openxmlformats.org/officeDocument/2006/relationships/slideLayout" Target="../slideLayouts/slideLayout191.xml"/><Relationship Id="rId6" Type="http://schemas.openxmlformats.org/officeDocument/2006/relationships/image" Target="../media/image113.jpeg"/><Relationship Id="rId5" Type="http://schemas.openxmlformats.org/officeDocument/2006/relationships/image" Target="../media/image112.jpeg"/><Relationship Id="rId10" Type="http://schemas.openxmlformats.org/officeDocument/2006/relationships/image" Target="../media/image117.jpeg"/><Relationship Id="rId4" Type="http://schemas.openxmlformats.org/officeDocument/2006/relationships/image" Target="../media/image111.jpeg"/><Relationship Id="rId9" Type="http://schemas.openxmlformats.org/officeDocument/2006/relationships/image" Target="../media/image116.jpeg"/></Relationships>
</file>

<file path=ppt/slides/_rels/slide52.xml.rels><?xml version="1.0" encoding="UTF-8" standalone="yes"?>
<Relationships xmlns="http://schemas.openxmlformats.org/package/2006/relationships"><Relationship Id="rId13" Type="http://schemas.openxmlformats.org/officeDocument/2006/relationships/image" Target="../media/image128.jpeg"/><Relationship Id="rId18" Type="http://schemas.openxmlformats.org/officeDocument/2006/relationships/image" Target="../media/image133.jpeg"/><Relationship Id="rId26" Type="http://schemas.openxmlformats.org/officeDocument/2006/relationships/image" Target="../media/image141.jpeg"/><Relationship Id="rId3" Type="http://schemas.openxmlformats.org/officeDocument/2006/relationships/image" Target="../media/image118.jpeg"/><Relationship Id="rId21" Type="http://schemas.openxmlformats.org/officeDocument/2006/relationships/image" Target="../media/image136.jpeg"/><Relationship Id="rId34" Type="http://schemas.openxmlformats.org/officeDocument/2006/relationships/image" Target="../media/image149.jpeg"/><Relationship Id="rId7" Type="http://schemas.openxmlformats.org/officeDocument/2006/relationships/image" Target="../media/image122.jpeg"/><Relationship Id="rId12" Type="http://schemas.openxmlformats.org/officeDocument/2006/relationships/image" Target="../media/image127.jpeg"/><Relationship Id="rId17" Type="http://schemas.openxmlformats.org/officeDocument/2006/relationships/image" Target="../media/image132.jpeg"/><Relationship Id="rId25" Type="http://schemas.openxmlformats.org/officeDocument/2006/relationships/image" Target="../media/image140.jpeg"/><Relationship Id="rId33" Type="http://schemas.openxmlformats.org/officeDocument/2006/relationships/image" Target="../media/image148.jpeg"/><Relationship Id="rId2" Type="http://schemas.openxmlformats.org/officeDocument/2006/relationships/notesSlide" Target="../notesSlides/notesSlide10.xml"/><Relationship Id="rId16" Type="http://schemas.openxmlformats.org/officeDocument/2006/relationships/image" Target="../media/image131.jpeg"/><Relationship Id="rId20" Type="http://schemas.openxmlformats.org/officeDocument/2006/relationships/image" Target="../media/image135.jpeg"/><Relationship Id="rId29" Type="http://schemas.openxmlformats.org/officeDocument/2006/relationships/image" Target="../media/image144.jpeg"/><Relationship Id="rId1" Type="http://schemas.openxmlformats.org/officeDocument/2006/relationships/slideLayout" Target="../slideLayouts/slideLayout191.xml"/><Relationship Id="rId6" Type="http://schemas.openxmlformats.org/officeDocument/2006/relationships/image" Target="../media/image121.jpeg"/><Relationship Id="rId11" Type="http://schemas.openxmlformats.org/officeDocument/2006/relationships/image" Target="../media/image126.jpeg"/><Relationship Id="rId24" Type="http://schemas.openxmlformats.org/officeDocument/2006/relationships/image" Target="../media/image139.jpeg"/><Relationship Id="rId32" Type="http://schemas.openxmlformats.org/officeDocument/2006/relationships/image" Target="../media/image147.jpeg"/><Relationship Id="rId5" Type="http://schemas.openxmlformats.org/officeDocument/2006/relationships/image" Target="../media/image120.jpeg"/><Relationship Id="rId15" Type="http://schemas.openxmlformats.org/officeDocument/2006/relationships/image" Target="../media/image130.jpeg"/><Relationship Id="rId23" Type="http://schemas.openxmlformats.org/officeDocument/2006/relationships/image" Target="../media/image138.jpeg"/><Relationship Id="rId28" Type="http://schemas.openxmlformats.org/officeDocument/2006/relationships/image" Target="../media/image143.jpeg"/><Relationship Id="rId10" Type="http://schemas.openxmlformats.org/officeDocument/2006/relationships/image" Target="../media/image125.jpeg"/><Relationship Id="rId19" Type="http://schemas.openxmlformats.org/officeDocument/2006/relationships/image" Target="../media/image134.jpeg"/><Relationship Id="rId31" Type="http://schemas.openxmlformats.org/officeDocument/2006/relationships/image" Target="../media/image146.jpeg"/><Relationship Id="rId4" Type="http://schemas.openxmlformats.org/officeDocument/2006/relationships/image" Target="../media/image119.jpeg"/><Relationship Id="rId9" Type="http://schemas.openxmlformats.org/officeDocument/2006/relationships/image" Target="../media/image124.jpeg"/><Relationship Id="rId14" Type="http://schemas.openxmlformats.org/officeDocument/2006/relationships/image" Target="../media/image129.jpeg"/><Relationship Id="rId22" Type="http://schemas.openxmlformats.org/officeDocument/2006/relationships/image" Target="../media/image137.jpeg"/><Relationship Id="rId27" Type="http://schemas.openxmlformats.org/officeDocument/2006/relationships/image" Target="../media/image142.jpeg"/><Relationship Id="rId30" Type="http://schemas.openxmlformats.org/officeDocument/2006/relationships/image" Target="../media/image145.jpeg"/><Relationship Id="rId35" Type="http://schemas.openxmlformats.org/officeDocument/2006/relationships/image" Target="../media/image150.jpeg"/><Relationship Id="rId8" Type="http://schemas.openxmlformats.org/officeDocument/2006/relationships/image" Target="../media/image123.jpe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94.xml"/></Relationships>
</file>

<file path=ppt/slides/_rels/slide54.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55.xml.rels><?xml version="1.0" encoding="UTF-8" standalone="yes"?>
<Relationships xmlns="http://schemas.openxmlformats.org/package/2006/relationships"><Relationship Id="rId2" Type="http://schemas.openxmlformats.org/officeDocument/2006/relationships/hyperlink" Target="https://aws.amazon.com/ko/serverless/serverlessrepo/" TargetMode="External"/><Relationship Id="rId1" Type="http://schemas.openxmlformats.org/officeDocument/2006/relationships/slideLayout" Target="../slideLayouts/slideLayout19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1.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6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6.xml"/></Relationships>
</file>

<file path=ppt/slides/_rels/slide6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96.xml"/></Relationships>
</file>

<file path=ppt/slides/_rels/slide6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96.xml"/></Relationships>
</file>

<file path=ppt/slides/_rels/slide6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96.xml"/></Relationships>
</file>

<file path=ppt/slides/_rels/slide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9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3.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6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8.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a:solidFill>
                  <a:schemeClr val="bg1"/>
                </a:solidFill>
                <a:latin typeface="맑은 고딕" pitchFamily="50" charset="-127"/>
                <a:ea typeface="맑은 고딕" pitchFamily="50" charset="-127"/>
              </a:rPr>
              <a:t>II </a:t>
            </a: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 </a:t>
            </a:r>
            <a:r>
              <a:rPr lang="en-US" altLang="ko-KR" sz="4000" b="1" dirty="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생성</a:t>
            </a: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331851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endParaRPr sz="4400">
              <a:solidFill>
                <a:schemeClr val="accent1">
                  <a:lumMod val="75000"/>
                </a:schemeClr>
              </a:solidFill>
              <a:latin typeface="Corbel" panose="020B0503020204020204" pitchFamily="34" charset="0"/>
            </a:endParaRPr>
          </a:p>
        </p:txBody>
      </p:sp>
      <p:sp>
        <p:nvSpPr>
          <p:cNvPr id="3" name="object 3"/>
          <p:cNvSpPr/>
          <p:nvPr/>
        </p:nvSpPr>
        <p:spPr>
          <a:xfrm>
            <a:off x="284257" y="223380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7" y="260464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7" y="297548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284257" y="334632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284257" y="371716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284257" y="4088003"/>
            <a:ext cx="266700" cy="2667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284257" y="446900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txBox="1"/>
          <p:nvPr/>
        </p:nvSpPr>
        <p:spPr>
          <a:xfrm>
            <a:off x="266700" y="1460500"/>
            <a:ext cx="11265535" cy="3298339"/>
          </a:xfrm>
          <a:prstGeom prst="rect">
            <a:avLst/>
          </a:prstGeom>
        </p:spPr>
        <p:txBody>
          <a:bodyPr vert="horz" wrap="square" lIns="0" tIns="12700" rIns="0" bIns="0" rtlCol="0">
            <a:spAutoFit/>
          </a:bodyPr>
          <a:lstStyle/>
          <a:p>
            <a:pPr marL="12700">
              <a:lnSpc>
                <a:spcPts val="2470"/>
              </a:lnSpc>
              <a:spcBef>
                <a:spcPts val="100"/>
              </a:spcBef>
            </a:pPr>
            <a:r>
              <a:rPr sz="2100" dirty="0">
                <a:solidFill>
                  <a:schemeClr val="accent1">
                    <a:lumMod val="75000"/>
                  </a:schemeClr>
                </a:solidFill>
                <a:latin typeface="Corbel" panose="020B0503020204020204" pitchFamily="34" charset="0"/>
                <a:cs typeface="Arial"/>
              </a:rPr>
              <a:t>Amazon </a:t>
            </a:r>
            <a:r>
              <a:rPr sz="2100" spc="-5" dirty="0">
                <a:solidFill>
                  <a:schemeClr val="accent1">
                    <a:lumMod val="75000"/>
                  </a:schemeClr>
                </a:solidFill>
                <a:latin typeface="Corbel" panose="020B0503020204020204" pitchFamily="34" charset="0"/>
                <a:cs typeface="Arial"/>
              </a:rPr>
              <a:t>Elastic Compute </a:t>
            </a:r>
            <a:r>
              <a:rPr sz="2100" dirty="0">
                <a:solidFill>
                  <a:schemeClr val="accent1">
                    <a:lumMod val="75000"/>
                  </a:schemeClr>
                </a:solidFill>
                <a:latin typeface="Corbel" panose="020B0503020204020204" pitchFamily="34" charset="0"/>
                <a:cs typeface="Arial"/>
              </a:rPr>
              <a:t>Cloud (EC2) </a:t>
            </a:r>
            <a:r>
              <a:rPr sz="2100" spc="-10" dirty="0">
                <a:solidFill>
                  <a:schemeClr val="accent1">
                    <a:lumMod val="75000"/>
                  </a:schemeClr>
                </a:solidFill>
                <a:latin typeface="Corbel" panose="020B0503020204020204" pitchFamily="34" charset="0"/>
                <a:cs typeface="Arial"/>
              </a:rPr>
              <a:t>offers </a:t>
            </a:r>
            <a:r>
              <a:rPr sz="2200" b="1" spc="-5" dirty="0">
                <a:solidFill>
                  <a:schemeClr val="accent1">
                    <a:lumMod val="75000"/>
                  </a:schemeClr>
                </a:solidFill>
                <a:latin typeface="Corbel" panose="020B0503020204020204" pitchFamily="34" charset="0"/>
                <a:cs typeface="Arial"/>
              </a:rPr>
              <a:t>virtual computing environments </a:t>
            </a:r>
            <a:r>
              <a:rPr sz="2100" dirty="0">
                <a:solidFill>
                  <a:schemeClr val="accent1">
                    <a:lumMod val="75000"/>
                  </a:schemeClr>
                </a:solidFill>
                <a:latin typeface="Corbel" panose="020B0503020204020204" pitchFamily="34" charset="0"/>
                <a:cs typeface="Arial"/>
              </a:rPr>
              <a:t>, known</a:t>
            </a:r>
            <a:r>
              <a:rPr sz="2100" spc="40"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as</a:t>
            </a:r>
            <a:endParaRPr sz="2100">
              <a:solidFill>
                <a:schemeClr val="accent1">
                  <a:lumMod val="75000"/>
                </a:schemeClr>
              </a:solidFill>
              <a:latin typeface="Corbel" panose="020B0503020204020204" pitchFamily="34" charset="0"/>
              <a:cs typeface="Arial"/>
            </a:endParaRPr>
          </a:p>
          <a:p>
            <a:pPr marL="12700">
              <a:lnSpc>
                <a:spcPts val="2350"/>
              </a:lnSpc>
            </a:pPr>
            <a:r>
              <a:rPr sz="2100" b="1"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you can launch and manage </a:t>
            </a:r>
            <a:r>
              <a:rPr sz="2100" spc="-5" dirty="0">
                <a:solidFill>
                  <a:schemeClr val="accent1">
                    <a:lumMod val="75000"/>
                  </a:schemeClr>
                </a:solidFill>
                <a:latin typeface="Corbel" panose="020B0503020204020204" pitchFamily="34" charset="0"/>
                <a:cs typeface="Arial"/>
              </a:rPr>
              <a:t>with </a:t>
            </a:r>
            <a:r>
              <a:rPr sz="2100" dirty="0">
                <a:solidFill>
                  <a:schemeClr val="accent1">
                    <a:lumMod val="75000"/>
                  </a:schemeClr>
                </a:solidFill>
                <a:latin typeface="Corbel" panose="020B0503020204020204" pitchFamily="34" charset="0"/>
                <a:cs typeface="Arial"/>
              </a:rPr>
              <a:t>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clicks of a mouse or 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lines of</a:t>
            </a:r>
            <a:r>
              <a:rPr sz="2100" spc="-35"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code.</a:t>
            </a:r>
            <a:endParaRPr sz="2100">
              <a:solidFill>
                <a:schemeClr val="accent1">
                  <a:lumMod val="75000"/>
                </a:schemeClr>
              </a:solidFill>
              <a:latin typeface="Corbel" panose="020B0503020204020204" pitchFamily="34" charset="0"/>
              <a:cs typeface="Arial"/>
            </a:endParaRPr>
          </a:p>
          <a:p>
            <a:pPr marL="469900">
              <a:lnSpc>
                <a:spcPct val="100000"/>
              </a:lnSpc>
              <a:spcBef>
                <a:spcPts val="680"/>
              </a:spcBef>
            </a:pPr>
            <a:r>
              <a:rPr sz="2000" dirty="0">
                <a:solidFill>
                  <a:schemeClr val="accent1">
                    <a:lumMod val="75000"/>
                  </a:schemeClr>
                </a:solidFill>
                <a:latin typeface="Corbel" panose="020B0503020204020204" pitchFamily="34" charset="0"/>
                <a:cs typeface="Arial"/>
              </a:rPr>
              <a:t>Most server </a:t>
            </a:r>
            <a:r>
              <a:rPr sz="2000" spc="-5" dirty="0">
                <a:solidFill>
                  <a:schemeClr val="accent1">
                    <a:lumMod val="75000"/>
                  </a:schemeClr>
                </a:solidFill>
                <a:latin typeface="Corbel" panose="020B0503020204020204" pitchFamily="34" charset="0"/>
                <a:cs typeface="Arial"/>
              </a:rPr>
              <a:t>operating systems </a:t>
            </a:r>
            <a:r>
              <a:rPr sz="2000" dirty="0">
                <a:solidFill>
                  <a:schemeClr val="accent1">
                    <a:lumMod val="75000"/>
                  </a:schemeClr>
                </a:solidFill>
                <a:latin typeface="Corbel" panose="020B0503020204020204" pitchFamily="34" charset="0"/>
                <a:cs typeface="Arial"/>
              </a:rPr>
              <a:t>are</a:t>
            </a:r>
            <a:r>
              <a:rPr sz="2000" spc="-5" dirty="0">
                <a:solidFill>
                  <a:schemeClr val="accent1">
                    <a:lumMod val="75000"/>
                  </a:schemeClr>
                </a:solidFill>
                <a:latin typeface="Corbel" panose="020B0503020204020204" pitchFamily="34" charset="0"/>
                <a:cs typeface="Arial"/>
              </a:rPr>
              <a:t> supported.</a:t>
            </a:r>
            <a:endParaRPr sz="2000">
              <a:solidFill>
                <a:schemeClr val="accent1">
                  <a:lumMod val="75000"/>
                </a:schemeClr>
              </a:solidFill>
              <a:latin typeface="Corbel" panose="020B0503020204020204" pitchFamily="34" charset="0"/>
              <a:cs typeface="Arial"/>
            </a:endParaRPr>
          </a:p>
          <a:p>
            <a:pPr marL="469900" marR="1158875">
              <a:lnSpc>
                <a:spcPts val="3000"/>
              </a:lnSpc>
              <a:spcBef>
                <a:spcPts val="100"/>
              </a:spcBef>
            </a:pPr>
            <a:r>
              <a:rPr sz="2000" spc="-5" dirty="0">
                <a:solidFill>
                  <a:schemeClr val="accent1">
                    <a:lumMod val="75000"/>
                  </a:schemeClr>
                </a:solidFill>
                <a:latin typeface="Corbel" panose="020B0503020204020204" pitchFamily="34" charset="0"/>
                <a:cs typeface="Arial"/>
              </a:rPr>
              <a:t>Create, </a:t>
            </a:r>
            <a:r>
              <a:rPr sz="2000" dirty="0">
                <a:solidFill>
                  <a:schemeClr val="accent1">
                    <a:lumMod val="75000"/>
                  </a:schemeClr>
                </a:solidFill>
                <a:latin typeface="Corbel" panose="020B0503020204020204" pitchFamily="34" charset="0"/>
                <a:cs typeface="Arial"/>
              </a:rPr>
              <a:t>save, and reuse your own server images as Amazon Machine </a:t>
            </a:r>
            <a:r>
              <a:rPr sz="2000" spc="-5" dirty="0">
                <a:solidFill>
                  <a:schemeClr val="accent1">
                    <a:lumMod val="75000"/>
                  </a:schemeClr>
                </a:solidFill>
                <a:latin typeface="Corbel" panose="020B0503020204020204" pitchFamily="34" charset="0"/>
                <a:cs typeface="Arial"/>
              </a:rPr>
              <a:t>Images</a:t>
            </a:r>
            <a:r>
              <a:rPr sz="2000" spc="-15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(AMIs).  </a:t>
            </a:r>
            <a:r>
              <a:rPr sz="2000" dirty="0">
                <a:solidFill>
                  <a:schemeClr val="accent1">
                    <a:lumMod val="75000"/>
                  </a:schemeClr>
                </a:solidFill>
                <a:latin typeface="Corbel" panose="020B0503020204020204" pitchFamily="34" charset="0"/>
                <a:cs typeface="Arial"/>
              </a:rPr>
              <a:t>Add more </a:t>
            </a:r>
            <a:r>
              <a:rPr sz="2000" spc="-5" dirty="0">
                <a:solidFill>
                  <a:schemeClr val="accent1">
                    <a:lumMod val="75000"/>
                  </a:schemeClr>
                </a:solidFill>
                <a:latin typeface="Corbel" panose="020B0503020204020204" pitchFamily="34" charset="0"/>
                <a:cs typeface="Arial"/>
              </a:rPr>
              <a:t>instances </a:t>
            </a:r>
            <a:r>
              <a:rPr sz="2000" dirty="0">
                <a:solidFill>
                  <a:schemeClr val="accent1">
                    <a:lumMod val="75000"/>
                  </a:schemeClr>
                </a:solidFill>
                <a:latin typeface="Corbel" panose="020B0503020204020204" pitchFamily="34" charset="0"/>
                <a:cs typeface="Arial"/>
              </a:rPr>
              <a:t>when you need </a:t>
            </a:r>
            <a:r>
              <a:rPr sz="2000" spc="-5" dirty="0">
                <a:solidFill>
                  <a:schemeClr val="accent1">
                    <a:lumMod val="75000"/>
                  </a:schemeClr>
                </a:solidFill>
                <a:latin typeface="Corbel" panose="020B0503020204020204" pitchFamily="34" charset="0"/>
                <a:cs typeface="Arial"/>
              </a:rPr>
              <a:t>them; terminate </a:t>
            </a:r>
            <a:r>
              <a:rPr sz="2000" dirty="0">
                <a:solidFill>
                  <a:schemeClr val="accent1">
                    <a:lumMod val="75000"/>
                  </a:schemeClr>
                </a:solidFill>
                <a:latin typeface="Corbel" panose="020B0503020204020204" pitchFamily="34" charset="0"/>
                <a:cs typeface="Arial"/>
              </a:rPr>
              <a:t>when you do not</a:t>
            </a:r>
            <a:endParaRPr sz="2000">
              <a:solidFill>
                <a:schemeClr val="accent1">
                  <a:lumMod val="75000"/>
                </a:schemeClr>
              </a:solidFill>
              <a:latin typeface="Corbel" panose="020B0503020204020204" pitchFamily="34" charset="0"/>
              <a:cs typeface="Arial"/>
            </a:endParaRPr>
          </a:p>
          <a:p>
            <a:pPr marL="469900">
              <a:lnSpc>
                <a:spcPct val="100000"/>
              </a:lnSpc>
              <a:spcBef>
                <a:spcPts val="300"/>
              </a:spcBef>
            </a:pPr>
            <a:r>
              <a:rPr sz="2000" dirty="0">
                <a:solidFill>
                  <a:schemeClr val="accent1">
                    <a:lumMod val="75000"/>
                  </a:schemeClr>
                </a:solidFill>
                <a:latin typeface="Corbel" panose="020B0503020204020204" pitchFamily="34" charset="0"/>
                <a:cs typeface="Arial"/>
              </a:rPr>
              <a:t>Launch one </a:t>
            </a:r>
            <a:r>
              <a:rPr sz="2000" spc="-5" dirty="0">
                <a:solidFill>
                  <a:schemeClr val="accent1">
                    <a:lumMod val="75000"/>
                  </a:schemeClr>
                </a:solidFill>
                <a:latin typeface="Corbel" panose="020B0503020204020204" pitchFamily="34" charset="0"/>
                <a:cs typeface="Arial"/>
              </a:rPr>
              <a:t>instance </a:t>
            </a:r>
            <a:r>
              <a:rPr sz="2000" dirty="0">
                <a:solidFill>
                  <a:schemeClr val="accent1">
                    <a:lumMod val="75000"/>
                  </a:schemeClr>
                </a:solidFill>
                <a:latin typeface="Corbel" panose="020B0503020204020204" pitchFamily="34" charset="0"/>
                <a:cs typeface="Arial"/>
              </a:rPr>
              <a:t>at a </a:t>
            </a:r>
            <a:r>
              <a:rPr sz="2000" spc="-5" dirty="0">
                <a:solidFill>
                  <a:schemeClr val="accent1">
                    <a:lumMod val="75000"/>
                  </a:schemeClr>
                </a:solidFill>
                <a:latin typeface="Corbel" panose="020B0503020204020204" pitchFamily="34" charset="0"/>
                <a:cs typeface="Arial"/>
              </a:rPr>
              <a:t>time </a:t>
            </a:r>
            <a:r>
              <a:rPr sz="2000" dirty="0">
                <a:solidFill>
                  <a:schemeClr val="accent1">
                    <a:lumMod val="75000"/>
                  </a:schemeClr>
                </a:solidFill>
                <a:latin typeface="Corbel" panose="020B0503020204020204" pitchFamily="34" charset="0"/>
                <a:cs typeface="Arial"/>
              </a:rPr>
              <a:t>or launch a whole</a:t>
            </a:r>
            <a:r>
              <a:rPr sz="2000" spc="-5" dirty="0">
                <a:solidFill>
                  <a:schemeClr val="accent1">
                    <a:lumMod val="75000"/>
                  </a:schemeClr>
                </a:solidFill>
                <a:latin typeface="Corbel" panose="020B0503020204020204" pitchFamily="34" charset="0"/>
                <a:cs typeface="Arial"/>
              </a:rPr>
              <a:t> fleet.</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000" dirty="0">
                <a:solidFill>
                  <a:schemeClr val="accent1">
                    <a:lumMod val="75000"/>
                  </a:schemeClr>
                </a:solidFill>
                <a:latin typeface="Corbel" panose="020B0503020204020204" pitchFamily="34" charset="0"/>
                <a:cs typeface="Arial"/>
              </a:rPr>
              <a:t>CPU, </a:t>
            </a:r>
            <a:r>
              <a:rPr sz="2000" spc="-25" dirty="0">
                <a:solidFill>
                  <a:schemeClr val="accent1">
                    <a:lumMod val="75000"/>
                  </a:schemeClr>
                </a:solidFill>
                <a:latin typeface="Corbel" panose="020B0503020204020204" pitchFamily="34" charset="0"/>
                <a:cs typeface="Arial"/>
              </a:rPr>
              <a:t>memory, </a:t>
            </a:r>
            <a:r>
              <a:rPr sz="2000" spc="-5" dirty="0">
                <a:solidFill>
                  <a:schemeClr val="accent1">
                    <a:lumMod val="75000"/>
                  </a:schemeClr>
                </a:solidFill>
                <a:latin typeface="Corbel" panose="020B0503020204020204" pitchFamily="34" charset="0"/>
                <a:cs typeface="Arial"/>
              </a:rPr>
              <a:t>storage, networking, </a:t>
            </a:r>
            <a:r>
              <a:rPr sz="2000" dirty="0">
                <a:solidFill>
                  <a:schemeClr val="accent1">
                    <a:lumMod val="75000"/>
                  </a:schemeClr>
                </a:solidFill>
                <a:latin typeface="Corbel" panose="020B0503020204020204" pitchFamily="34" charset="0"/>
                <a:cs typeface="Arial"/>
              </a:rPr>
              <a:t>graphics, and general purpose </a:t>
            </a:r>
            <a:r>
              <a:rPr sz="2000" spc="-5" dirty="0">
                <a:solidFill>
                  <a:schemeClr val="accent1">
                    <a:lumMod val="75000"/>
                  </a:schemeClr>
                </a:solidFill>
                <a:latin typeface="Corbel" panose="020B0503020204020204" pitchFamily="34" charset="0"/>
                <a:cs typeface="Arial"/>
              </a:rPr>
              <a:t>instance types </a:t>
            </a:r>
            <a:r>
              <a:rPr sz="2000" dirty="0">
                <a:solidFill>
                  <a:schemeClr val="accent1">
                    <a:lumMod val="75000"/>
                  </a:schemeClr>
                </a:solidFill>
                <a:latin typeface="Corbel" panose="020B0503020204020204" pitchFamily="34" charset="0"/>
                <a:cs typeface="Arial"/>
              </a:rPr>
              <a:t>are</a:t>
            </a:r>
            <a:r>
              <a:rPr sz="2000" spc="75"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available.</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100" dirty="0">
                <a:solidFill>
                  <a:schemeClr val="accent1">
                    <a:lumMod val="75000"/>
                  </a:schemeClr>
                </a:solidFill>
                <a:latin typeface="Corbel" panose="020B0503020204020204" pitchFamily="34" charset="0"/>
                <a:cs typeface="Arial"/>
              </a:rPr>
              <a:t>Amazon EC2 </a:t>
            </a:r>
            <a:r>
              <a:rPr sz="2100"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in Amazon VPC now </a:t>
            </a:r>
            <a:r>
              <a:rPr sz="2100" spc="-10" dirty="0">
                <a:solidFill>
                  <a:schemeClr val="accent1">
                    <a:lumMod val="75000"/>
                  </a:schemeClr>
                </a:solidFill>
                <a:latin typeface="Corbel" panose="020B0503020204020204" pitchFamily="34" charset="0"/>
                <a:cs typeface="Arial"/>
              </a:rPr>
              <a:t>offer </a:t>
            </a:r>
            <a:r>
              <a:rPr sz="2100" spc="-5" dirty="0">
                <a:solidFill>
                  <a:schemeClr val="accent1">
                    <a:lumMod val="75000"/>
                  </a:schemeClr>
                </a:solidFill>
                <a:latin typeface="Corbel" panose="020B0503020204020204" pitchFamily="34" charset="0"/>
                <a:cs typeface="Arial"/>
              </a:rPr>
              <a:t>native </a:t>
            </a:r>
            <a:r>
              <a:rPr sz="2100" dirty="0">
                <a:solidFill>
                  <a:schemeClr val="accent1">
                    <a:lumMod val="75000"/>
                  </a:schemeClr>
                </a:solidFill>
                <a:latin typeface="Corbel" panose="020B0503020204020204" pitchFamily="34" charset="0"/>
                <a:cs typeface="Arial"/>
              </a:rPr>
              <a:t>support </a:t>
            </a:r>
            <a:r>
              <a:rPr sz="2100" spc="-5" dirty="0">
                <a:solidFill>
                  <a:schemeClr val="accent1">
                    <a:lumMod val="75000"/>
                  </a:schemeClr>
                </a:solidFill>
                <a:latin typeface="Corbel" panose="020B0503020204020204" pitchFamily="34" charset="0"/>
                <a:cs typeface="Arial"/>
              </a:rPr>
              <a:t>for the IPv6</a:t>
            </a:r>
            <a:r>
              <a:rPr sz="2100" spc="-80" dirty="0">
                <a:solidFill>
                  <a:schemeClr val="accent1">
                    <a:lumMod val="75000"/>
                  </a:schemeClr>
                </a:solidFill>
                <a:latin typeface="Corbel" panose="020B0503020204020204" pitchFamily="34" charset="0"/>
                <a:cs typeface="Arial"/>
              </a:rPr>
              <a:t> </a:t>
            </a:r>
            <a:r>
              <a:rPr sz="2100" spc="-5" dirty="0">
                <a:solidFill>
                  <a:schemeClr val="accent1">
                    <a:lumMod val="75000"/>
                  </a:schemeClr>
                </a:solidFill>
                <a:latin typeface="Corbel" panose="020B0503020204020204" pitchFamily="34" charset="0"/>
                <a:cs typeface="Arial"/>
              </a:rPr>
              <a:t>protocol.</a:t>
            </a:r>
            <a:endParaRPr sz="2100">
              <a:solidFill>
                <a:schemeClr val="accent1">
                  <a:lumMod val="75000"/>
                </a:schemeClr>
              </a:solidFill>
              <a:latin typeface="Corbel" panose="020B0503020204020204" pitchFamily="34" charset="0"/>
              <a:cs typeface="Arial"/>
            </a:endParaRPr>
          </a:p>
          <a:p>
            <a:pPr marL="469900">
              <a:lnSpc>
                <a:spcPct val="100000"/>
              </a:lnSpc>
              <a:spcBef>
                <a:spcPts val="480"/>
              </a:spcBef>
            </a:pPr>
            <a:r>
              <a:rPr sz="2000" dirty="0">
                <a:solidFill>
                  <a:schemeClr val="accent1">
                    <a:lumMod val="75000"/>
                  </a:schemeClr>
                </a:solidFill>
                <a:latin typeface="Corbel" panose="020B0503020204020204" pitchFamily="34" charset="0"/>
                <a:cs typeface="Arial"/>
              </a:rPr>
              <a:t>Use </a:t>
            </a:r>
            <a:r>
              <a:rPr sz="2000" spc="-5" dirty="0">
                <a:solidFill>
                  <a:schemeClr val="accent1">
                    <a:lumMod val="75000"/>
                  </a:schemeClr>
                </a:solidFill>
                <a:latin typeface="Corbel" panose="020B0503020204020204" pitchFamily="34" charset="0"/>
                <a:cs typeface="Arial"/>
              </a:rPr>
              <a:t>security </a:t>
            </a:r>
            <a:r>
              <a:rPr sz="2000" dirty="0">
                <a:solidFill>
                  <a:schemeClr val="accent1">
                    <a:lumMod val="75000"/>
                  </a:schemeClr>
                </a:solidFill>
                <a:latin typeface="Corbel" panose="020B0503020204020204" pitchFamily="34" charset="0"/>
                <a:cs typeface="Arial"/>
              </a:rPr>
              <a:t>groups </a:t>
            </a:r>
            <a:r>
              <a:rPr sz="2000" spc="-5" dirty="0">
                <a:solidFill>
                  <a:schemeClr val="accent1">
                    <a:lumMod val="75000"/>
                  </a:schemeClr>
                </a:solidFill>
                <a:latin typeface="Corbel" panose="020B0503020204020204" pitchFamily="34" charset="0"/>
                <a:cs typeface="Arial"/>
              </a:rPr>
              <a:t>to control </a:t>
            </a:r>
            <a:r>
              <a:rPr sz="2000" spc="-10" dirty="0">
                <a:solidFill>
                  <a:schemeClr val="accent1">
                    <a:lumMod val="75000"/>
                  </a:schemeClr>
                </a:solidFill>
                <a:latin typeface="Corbel" panose="020B0503020204020204" pitchFamily="34" charset="0"/>
                <a:cs typeface="Arial"/>
              </a:rPr>
              <a:t>traffic </a:t>
            </a:r>
            <a:r>
              <a:rPr sz="2000" spc="-5" dirty="0">
                <a:solidFill>
                  <a:schemeClr val="accent1">
                    <a:lumMod val="75000"/>
                  </a:schemeClr>
                </a:solidFill>
                <a:latin typeface="Corbel" panose="020B0503020204020204" pitchFamily="34" charset="0"/>
                <a:cs typeface="Arial"/>
              </a:rPr>
              <a:t>to </a:t>
            </a:r>
            <a:r>
              <a:rPr sz="2000" dirty="0">
                <a:solidFill>
                  <a:schemeClr val="accent1">
                    <a:lumMod val="75000"/>
                  </a:schemeClr>
                </a:solidFill>
                <a:latin typeface="Corbel" panose="020B0503020204020204" pitchFamily="34" charset="0"/>
                <a:cs typeface="Arial"/>
              </a:rPr>
              <a:t>and </a:t>
            </a:r>
            <a:r>
              <a:rPr sz="2000" spc="-5" dirty="0">
                <a:solidFill>
                  <a:schemeClr val="accent1">
                    <a:lumMod val="75000"/>
                  </a:schemeClr>
                </a:solidFill>
                <a:latin typeface="Corbel" panose="020B0503020204020204" pitchFamily="34" charset="0"/>
                <a:cs typeface="Arial"/>
              </a:rPr>
              <a:t>from</a:t>
            </a:r>
            <a:r>
              <a:rPr sz="2000" spc="15"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instances.</a:t>
            </a:r>
            <a:endParaRPr sz="2000">
              <a:solidFill>
                <a:schemeClr val="accent1">
                  <a:lumMod val="75000"/>
                </a:schemeClr>
              </a:solidFill>
              <a:latin typeface="Corbel" panose="020B0503020204020204" pitchFamily="34" charset="0"/>
              <a:cs typeface="Arial"/>
            </a:endParaRPr>
          </a:p>
        </p:txBody>
      </p:sp>
      <p:sp>
        <p:nvSpPr>
          <p:cNvPr id="11" name="object 11"/>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970982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2778760" cy="3870960"/>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Application</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15" dirty="0">
                <a:solidFill>
                  <a:schemeClr val="accent1">
                    <a:lumMod val="75000"/>
                  </a:schemeClr>
                </a:solidFill>
                <a:latin typeface="Corbel" panose="020B0503020204020204" pitchFamily="34" charset="0"/>
                <a:cs typeface="Arial"/>
              </a:rPr>
              <a:t>Web</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Database</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Game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Mail</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Media</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Catalog</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File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Computing</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Proxy</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150923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4140494" cy="3465051"/>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RHEL</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CENTOS</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UBUNTU</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DEBIAN</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FEDORA</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AMAZON LINUX 2</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ORACLE LINUX</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MICROSOFT WINDOWS SERVERS</a:t>
            </a:r>
            <a:endParaRPr sz="2400" dirty="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4034404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322452"/>
            <a:ext cx="9185275" cy="614045"/>
          </a:xfrm>
          <a:prstGeom prst="rect">
            <a:avLst/>
          </a:prstGeom>
        </p:spPr>
        <p:txBody>
          <a:bodyPr vert="horz" wrap="square" lIns="0" tIns="13970" rIns="0" bIns="0" rtlCol="0">
            <a:spAutoFit/>
          </a:bodyPr>
          <a:lstStyle/>
          <a:p>
            <a:pPr marL="12700">
              <a:lnSpc>
                <a:spcPct val="100000"/>
              </a:lnSpc>
              <a:spcBef>
                <a:spcPts val="110"/>
              </a:spcBef>
            </a:pPr>
            <a:r>
              <a:rPr sz="3850" spc="5" dirty="0">
                <a:solidFill>
                  <a:schemeClr val="accent1">
                    <a:lumMod val="75000"/>
                  </a:schemeClr>
                </a:solidFill>
                <a:latin typeface="Corbel" panose="020B0503020204020204" pitchFamily="34" charset="0"/>
              </a:rPr>
              <a:t>Choosing </a:t>
            </a:r>
            <a:r>
              <a:rPr sz="3850" dirty="0">
                <a:solidFill>
                  <a:schemeClr val="accent1">
                    <a:lumMod val="75000"/>
                  </a:schemeClr>
                </a:solidFill>
                <a:latin typeface="Corbel" panose="020B0503020204020204" pitchFamily="34" charset="0"/>
              </a:rPr>
              <a:t>the </a:t>
            </a:r>
            <a:r>
              <a:rPr sz="3850" spc="5" dirty="0">
                <a:solidFill>
                  <a:schemeClr val="accent1">
                    <a:lumMod val="75000"/>
                  </a:schemeClr>
                </a:solidFill>
                <a:latin typeface="Corbel" panose="020B0503020204020204" pitchFamily="34" charset="0"/>
              </a:rPr>
              <a:t>Right Amazon EC2</a:t>
            </a:r>
            <a:r>
              <a:rPr sz="3850" spc="-260" dirty="0">
                <a:solidFill>
                  <a:schemeClr val="accent1">
                    <a:lumMod val="75000"/>
                  </a:schemeClr>
                </a:solidFill>
                <a:latin typeface="Corbel" panose="020B0503020204020204" pitchFamily="34" charset="0"/>
              </a:rPr>
              <a:t> </a:t>
            </a:r>
            <a:r>
              <a:rPr sz="3850" dirty="0">
                <a:solidFill>
                  <a:schemeClr val="accent1">
                    <a:lumMod val="75000"/>
                  </a:schemeClr>
                </a:solidFill>
                <a:latin typeface="Corbel" panose="020B0503020204020204" pitchFamily="34" charset="0"/>
              </a:rPr>
              <a:t>Instance</a:t>
            </a:r>
            <a:endParaRPr sz="3850">
              <a:solidFill>
                <a:schemeClr val="accent1">
                  <a:lumMod val="75000"/>
                </a:schemeClr>
              </a:solidFill>
              <a:latin typeface="Corbel" panose="020B0503020204020204" pitchFamily="34" charset="0"/>
            </a:endParaRPr>
          </a:p>
        </p:txBody>
      </p:sp>
      <p:sp>
        <p:nvSpPr>
          <p:cNvPr id="3" name="object 3"/>
          <p:cNvSpPr/>
          <p:nvPr/>
        </p:nvSpPr>
        <p:spPr>
          <a:xfrm>
            <a:off x="284259" y="15495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9" y="2413126"/>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9" y="37466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741459" y="42038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741459" y="46102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741459" y="50166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741459" y="54230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p:nvPr/>
        </p:nvSpPr>
        <p:spPr>
          <a:xfrm>
            <a:off x="741459" y="58294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txBox="1"/>
          <p:nvPr/>
        </p:nvSpPr>
        <p:spPr>
          <a:xfrm>
            <a:off x="723900" y="1460500"/>
            <a:ext cx="10225405" cy="4653280"/>
          </a:xfrm>
          <a:prstGeom prst="rect">
            <a:avLst/>
          </a:prstGeom>
        </p:spPr>
        <p:txBody>
          <a:bodyPr vert="horz" wrap="square" lIns="0" tIns="27939" rIns="0" bIns="0" rtlCol="0">
            <a:spAutoFit/>
          </a:bodyPr>
          <a:lstStyle/>
          <a:p>
            <a:pPr marL="12700" marR="856615">
              <a:lnSpc>
                <a:spcPts val="3100"/>
              </a:lnSpc>
              <a:spcBef>
                <a:spcPts val="219"/>
              </a:spcBef>
            </a:pPr>
            <a:r>
              <a:rPr sz="2600" spc="-35" dirty="0">
                <a:solidFill>
                  <a:schemeClr val="accent1">
                    <a:lumMod val="75000"/>
                  </a:schemeClr>
                </a:solidFill>
                <a:latin typeface="Corbel" panose="020B0503020204020204" pitchFamily="34" charset="0"/>
                <a:cs typeface="Arial"/>
              </a:rPr>
              <a:t>AWS </a:t>
            </a:r>
            <a:r>
              <a:rPr sz="2600" dirty="0">
                <a:solidFill>
                  <a:schemeClr val="accent1">
                    <a:lumMod val="75000"/>
                  </a:schemeClr>
                </a:solidFill>
                <a:latin typeface="Corbel" panose="020B0503020204020204" pitchFamily="34" charset="0"/>
                <a:cs typeface="Arial"/>
              </a:rPr>
              <a:t>uses </a:t>
            </a:r>
            <a:r>
              <a:rPr sz="2600" spc="-5" dirty="0">
                <a:solidFill>
                  <a:schemeClr val="accent1">
                    <a:lumMod val="75000"/>
                  </a:schemeClr>
                </a:solidFill>
                <a:latin typeface="Corbel" panose="020B0503020204020204" pitchFamily="34" charset="0"/>
                <a:cs typeface="Arial"/>
              </a:rPr>
              <a:t>Intel </a:t>
            </a:r>
            <a:r>
              <a:rPr sz="2600" dirty="0">
                <a:solidFill>
                  <a:schemeClr val="accent1">
                    <a:lumMod val="75000"/>
                  </a:schemeClr>
                </a:solidFill>
                <a:latin typeface="Corbel" panose="020B0503020204020204" pitchFamily="34" charset="0"/>
                <a:cs typeface="Arial"/>
              </a:rPr>
              <a:t>Xeon processors, providing </a:t>
            </a:r>
            <a:r>
              <a:rPr sz="2600" spc="-5" dirty="0">
                <a:solidFill>
                  <a:schemeClr val="accent1">
                    <a:lumMod val="75000"/>
                  </a:schemeClr>
                </a:solidFill>
                <a:latin typeface="Corbel" panose="020B0503020204020204" pitchFamily="34" charset="0"/>
                <a:cs typeface="Arial"/>
              </a:rPr>
              <a:t>customers with </a:t>
            </a:r>
            <a:r>
              <a:rPr sz="2600" dirty="0">
                <a:solidFill>
                  <a:schemeClr val="accent1">
                    <a:lumMod val="75000"/>
                  </a:schemeClr>
                </a:solidFill>
                <a:latin typeface="Corbel" panose="020B0503020204020204" pitchFamily="34" charset="0"/>
                <a:cs typeface="Arial"/>
              </a:rPr>
              <a:t>high  </a:t>
            </a:r>
            <a:r>
              <a:rPr sz="2600" spc="-5" dirty="0">
                <a:solidFill>
                  <a:schemeClr val="accent1">
                    <a:lumMod val="75000"/>
                  </a:schemeClr>
                </a:solidFill>
                <a:latin typeface="Corbel" panose="020B0503020204020204" pitchFamily="34" charset="0"/>
                <a:cs typeface="Arial"/>
              </a:rPr>
              <a:t>performance </a:t>
            </a:r>
            <a:r>
              <a:rPr sz="2600" dirty="0">
                <a:solidFill>
                  <a:schemeClr val="accent1">
                    <a:lumMod val="75000"/>
                  </a:schemeClr>
                </a:solidFill>
                <a:latin typeface="Corbel" panose="020B0503020204020204" pitchFamily="34" charset="0"/>
                <a:cs typeface="Arial"/>
              </a:rPr>
              <a:t>and value.</a:t>
            </a:r>
          </a:p>
          <a:p>
            <a:pPr marL="12700" marR="5080">
              <a:lnSpc>
                <a:spcPts val="3100"/>
              </a:lnSpc>
              <a:spcBef>
                <a:spcPts val="600"/>
              </a:spcBef>
            </a:pPr>
            <a:r>
              <a:rPr sz="2600" dirty="0">
                <a:solidFill>
                  <a:schemeClr val="accent1">
                    <a:lumMod val="75000"/>
                  </a:schemeClr>
                </a:solidFill>
                <a:latin typeface="Corbel" panose="020B0503020204020204" pitchFamily="34" charset="0"/>
                <a:cs typeface="Arial"/>
              </a:rPr>
              <a:t>Amazon EC2 </a:t>
            </a:r>
            <a:r>
              <a:rPr sz="2600" spc="-5" dirty="0">
                <a:solidFill>
                  <a:schemeClr val="accent1">
                    <a:lumMod val="75000"/>
                  </a:schemeClr>
                </a:solidFill>
                <a:latin typeface="Corbel" panose="020B0503020204020204" pitchFamily="34" charset="0"/>
                <a:cs typeface="Arial"/>
              </a:rPr>
              <a:t>instance types </a:t>
            </a:r>
            <a:r>
              <a:rPr sz="2600" dirty="0">
                <a:solidFill>
                  <a:schemeClr val="accent1">
                    <a:lumMod val="75000"/>
                  </a:schemeClr>
                </a:solidFill>
                <a:latin typeface="Corbel" panose="020B0503020204020204" pitchFamily="34" charset="0"/>
                <a:cs typeface="Arial"/>
              </a:rPr>
              <a:t>are </a:t>
            </a:r>
            <a:r>
              <a:rPr sz="2600" spc="-5" dirty="0">
                <a:solidFill>
                  <a:schemeClr val="accent1">
                    <a:lumMod val="75000"/>
                  </a:schemeClr>
                </a:solidFill>
                <a:latin typeface="Corbel" panose="020B0503020204020204" pitchFamily="34" charset="0"/>
                <a:cs typeface="Arial"/>
              </a:rPr>
              <a:t>optimized for </a:t>
            </a:r>
            <a:r>
              <a:rPr sz="2600" spc="-10" dirty="0">
                <a:solidFill>
                  <a:schemeClr val="accent1">
                    <a:lumMod val="75000"/>
                  </a:schemeClr>
                </a:solidFill>
                <a:latin typeface="Corbel" panose="020B0503020204020204" pitchFamily="34" charset="0"/>
                <a:cs typeface="Arial"/>
              </a:rPr>
              <a:t>different </a:t>
            </a:r>
            <a:r>
              <a:rPr sz="2600" dirty="0">
                <a:solidFill>
                  <a:schemeClr val="accent1">
                    <a:lumMod val="75000"/>
                  </a:schemeClr>
                </a:solidFill>
                <a:latin typeface="Corbel" panose="020B0503020204020204" pitchFamily="34" charset="0"/>
                <a:cs typeface="Arial"/>
              </a:rPr>
              <a:t>use cases and  workload </a:t>
            </a:r>
            <a:r>
              <a:rPr sz="2600" spc="-5" dirty="0">
                <a:solidFill>
                  <a:schemeClr val="accent1">
                    <a:lumMod val="75000"/>
                  </a:schemeClr>
                </a:solidFill>
                <a:latin typeface="Corbel" panose="020B0503020204020204" pitchFamily="34" charset="0"/>
                <a:cs typeface="Arial"/>
              </a:rPr>
              <a:t>requirements. They </a:t>
            </a:r>
            <a:r>
              <a:rPr sz="2600" dirty="0">
                <a:solidFill>
                  <a:schemeClr val="accent1">
                    <a:lumMod val="75000"/>
                  </a:schemeClr>
                </a:solidFill>
                <a:latin typeface="Corbel" panose="020B0503020204020204" pitchFamily="34" charset="0"/>
                <a:cs typeface="Arial"/>
              </a:rPr>
              <a:t>come in </a:t>
            </a:r>
            <a:r>
              <a:rPr sz="2600" spc="-5" dirty="0">
                <a:solidFill>
                  <a:schemeClr val="accent1">
                    <a:lumMod val="75000"/>
                  </a:schemeClr>
                </a:solidFill>
                <a:latin typeface="Corbel" panose="020B0503020204020204" pitchFamily="34" charset="0"/>
                <a:cs typeface="Arial"/>
              </a:rPr>
              <a:t>multiple</a:t>
            </a:r>
            <a:r>
              <a:rPr sz="2600" spc="-45" dirty="0">
                <a:solidFill>
                  <a:schemeClr val="accent1">
                    <a:lumMod val="75000"/>
                  </a:schemeClr>
                </a:solidFill>
                <a:latin typeface="Corbel" panose="020B0503020204020204" pitchFamily="34" charset="0"/>
                <a:cs typeface="Arial"/>
              </a:rPr>
              <a:t> </a:t>
            </a:r>
            <a:r>
              <a:rPr sz="2600" dirty="0">
                <a:solidFill>
                  <a:schemeClr val="accent1">
                    <a:lumMod val="75000"/>
                  </a:schemeClr>
                </a:solidFill>
                <a:latin typeface="Corbel" panose="020B0503020204020204" pitchFamily="34" charset="0"/>
                <a:cs typeface="Arial"/>
              </a:rPr>
              <a:t>sizes.</a:t>
            </a:r>
          </a:p>
          <a:p>
            <a:pPr>
              <a:lnSpc>
                <a:spcPct val="100000"/>
              </a:lnSpc>
              <a:spcBef>
                <a:spcPts val="40"/>
              </a:spcBef>
            </a:pPr>
            <a:endParaRPr sz="3600" dirty="0">
              <a:solidFill>
                <a:schemeClr val="accent1">
                  <a:lumMod val="75000"/>
                </a:schemeClr>
              </a:solidFill>
              <a:latin typeface="Corbel" panose="020B0503020204020204" pitchFamily="34" charset="0"/>
              <a:cs typeface="Arial"/>
            </a:endParaRPr>
          </a:p>
          <a:p>
            <a:pPr marL="12700">
              <a:lnSpc>
                <a:spcPct val="100000"/>
              </a:lnSpc>
            </a:pPr>
            <a:r>
              <a:rPr sz="2600" dirty="0">
                <a:solidFill>
                  <a:schemeClr val="accent1">
                    <a:lumMod val="75000"/>
                  </a:schemeClr>
                </a:solidFill>
                <a:latin typeface="Corbel" panose="020B0503020204020204" pitchFamily="34" charset="0"/>
                <a:cs typeface="Arial"/>
              </a:rPr>
              <a:t>Consider </a:t>
            </a:r>
            <a:r>
              <a:rPr sz="2600" spc="-5" dirty="0">
                <a:solidFill>
                  <a:schemeClr val="accent1">
                    <a:lumMod val="75000"/>
                  </a:schemeClr>
                </a:solidFill>
                <a:latin typeface="Corbel" panose="020B0503020204020204" pitchFamily="34" charset="0"/>
                <a:cs typeface="Arial"/>
              </a:rPr>
              <a:t>the following </a:t>
            </a:r>
            <a:r>
              <a:rPr sz="2600" dirty="0">
                <a:solidFill>
                  <a:schemeClr val="accent1">
                    <a:lumMod val="75000"/>
                  </a:schemeClr>
                </a:solidFill>
                <a:latin typeface="Corbel" panose="020B0503020204020204" pitchFamily="34" charset="0"/>
                <a:cs typeface="Arial"/>
              </a:rPr>
              <a:t>when choosing your</a:t>
            </a:r>
            <a:r>
              <a:rPr sz="2600" spc="-5" dirty="0">
                <a:solidFill>
                  <a:schemeClr val="accent1">
                    <a:lumMod val="75000"/>
                  </a:schemeClr>
                </a:solidFill>
                <a:latin typeface="Corbel" panose="020B0503020204020204" pitchFamily="34" charset="0"/>
                <a:cs typeface="Arial"/>
              </a:rPr>
              <a:t> instances:</a:t>
            </a:r>
            <a:endParaRPr sz="2600" dirty="0">
              <a:solidFill>
                <a:schemeClr val="accent1">
                  <a:lumMod val="75000"/>
                </a:schemeClr>
              </a:solidFill>
              <a:latin typeface="Corbel" panose="020B0503020204020204" pitchFamily="34" charset="0"/>
              <a:cs typeface="Arial"/>
            </a:endParaRPr>
          </a:p>
          <a:p>
            <a:pPr marL="469900" marR="7169784">
              <a:lnSpc>
                <a:spcPct val="121200"/>
              </a:lnSpc>
              <a:spcBef>
                <a:spcPts val="20"/>
              </a:spcBef>
            </a:pPr>
            <a:r>
              <a:rPr sz="2200" b="1" spc="-5" dirty="0">
                <a:solidFill>
                  <a:schemeClr val="accent1">
                    <a:lumMod val="75000"/>
                  </a:schemeClr>
                </a:solidFill>
                <a:latin typeface="Corbel" panose="020B0503020204020204" pitchFamily="34" charset="0"/>
                <a:cs typeface="Arial"/>
              </a:rPr>
              <a:t>Core </a:t>
            </a:r>
            <a:r>
              <a:rPr sz="2200" b="1" dirty="0">
                <a:solidFill>
                  <a:schemeClr val="accent1">
                    <a:lumMod val="75000"/>
                  </a:schemeClr>
                </a:solidFill>
                <a:latin typeface="Corbel" panose="020B0503020204020204" pitchFamily="34" charset="0"/>
                <a:cs typeface="Arial"/>
              </a:rPr>
              <a:t>count  </a:t>
            </a:r>
            <a:r>
              <a:rPr sz="2200" b="1" spc="-5" dirty="0">
                <a:solidFill>
                  <a:schemeClr val="accent1">
                    <a:lumMod val="75000"/>
                  </a:schemeClr>
                </a:solidFill>
                <a:latin typeface="Corbel" panose="020B0503020204020204" pitchFamily="34" charset="0"/>
                <a:cs typeface="Arial"/>
              </a:rPr>
              <a:t>Memory size  Storage size </a:t>
            </a:r>
            <a:r>
              <a:rPr sz="2200" b="1" dirty="0">
                <a:solidFill>
                  <a:schemeClr val="accent1">
                    <a:lumMod val="75000"/>
                  </a:schemeClr>
                </a:solidFill>
                <a:latin typeface="Corbel" panose="020B0503020204020204" pitchFamily="34" charset="0"/>
                <a:cs typeface="Arial"/>
              </a:rPr>
              <a:t>&amp;</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type</a:t>
            </a:r>
            <a:endParaRPr sz="2200" dirty="0">
              <a:solidFill>
                <a:schemeClr val="accent1">
                  <a:lumMod val="75000"/>
                </a:schemeClr>
              </a:solidFill>
              <a:latin typeface="Corbel" panose="020B0503020204020204" pitchFamily="34" charset="0"/>
              <a:cs typeface="Arial"/>
            </a:endParaRPr>
          </a:p>
          <a:p>
            <a:pPr marL="469900" marR="6875145">
              <a:lnSpc>
                <a:spcPct val="121200"/>
              </a:lnSpc>
            </a:pPr>
            <a:r>
              <a:rPr sz="2200" b="1" spc="-5" dirty="0">
                <a:solidFill>
                  <a:schemeClr val="accent1">
                    <a:lumMod val="75000"/>
                  </a:schemeClr>
                </a:solidFill>
                <a:latin typeface="Corbel" panose="020B0503020204020204" pitchFamily="34" charset="0"/>
                <a:cs typeface="Arial"/>
              </a:rPr>
              <a:t>Network</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performance  </a:t>
            </a:r>
            <a:r>
              <a:rPr sz="2200" b="1" dirty="0">
                <a:solidFill>
                  <a:schemeClr val="accent1">
                    <a:lumMod val="75000"/>
                  </a:schemeClr>
                </a:solidFill>
                <a:latin typeface="Corbel" panose="020B0503020204020204" pitchFamily="34" charset="0"/>
                <a:cs typeface="Arial"/>
              </a:rPr>
              <a:t>CPU</a:t>
            </a:r>
            <a:r>
              <a:rPr sz="2200" b="1" spc="-1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technologies</a:t>
            </a:r>
            <a:endParaRPr sz="2200" dirty="0">
              <a:solidFill>
                <a:schemeClr val="accent1">
                  <a:lumMod val="75000"/>
                </a:schemeClr>
              </a:solidFill>
              <a:latin typeface="Corbel" panose="020B0503020204020204" pitchFamily="34" charset="0"/>
              <a:cs typeface="Arial"/>
            </a:endParaRPr>
          </a:p>
        </p:txBody>
      </p:sp>
      <p:sp>
        <p:nvSpPr>
          <p:cNvPr id="12" name="object 12"/>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366183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7573009" cy="695960"/>
          </a:xfrm>
          <a:prstGeom prst="rect">
            <a:avLst/>
          </a:prstGeom>
        </p:spPr>
        <p:txBody>
          <a:bodyPr vert="horz" wrap="square" lIns="0" tIns="12700" rIns="0" bIns="0" rtlCol="0">
            <a:spAutoFit/>
          </a:bodyPr>
          <a:lstStyle/>
          <a:p>
            <a:pPr marL="12700">
              <a:lnSpc>
                <a:spcPct val="100000"/>
              </a:lnSpc>
              <a:spcBef>
                <a:spcPts val="100"/>
              </a:spcBef>
              <a:tabLst>
                <a:tab pos="2218055" algn="l"/>
                <a:tab pos="4485640" algn="l"/>
                <a:tab pos="6193790" algn="l"/>
              </a:tabLst>
            </a:pPr>
            <a:r>
              <a:rPr sz="4400" dirty="0"/>
              <a:t>Amazon	Machine	</a:t>
            </a:r>
            <a:r>
              <a:rPr sz="4400" spc="-5" dirty="0"/>
              <a:t>I</a:t>
            </a:r>
            <a:r>
              <a:rPr sz="4400" dirty="0"/>
              <a:t>mage	(AM</a:t>
            </a:r>
            <a:r>
              <a:rPr sz="4400" spc="-5" dirty="0"/>
              <a:t>I</a:t>
            </a:r>
            <a:r>
              <a:rPr sz="4400" dirty="0"/>
              <a:t>)</a:t>
            </a:r>
            <a:endParaRPr sz="4400"/>
          </a:p>
        </p:txBody>
      </p:sp>
      <p:sp>
        <p:nvSpPr>
          <p:cNvPr id="3" name="object 3"/>
          <p:cNvSpPr/>
          <p:nvPr/>
        </p:nvSpPr>
        <p:spPr>
          <a:xfrm>
            <a:off x="284257" y="3210432"/>
            <a:ext cx="304800" cy="30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257" y="3668903"/>
            <a:ext cx="304800" cy="304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257" y="4127372"/>
            <a:ext cx="304800" cy="304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66700" y="1460500"/>
            <a:ext cx="11145520" cy="3921760"/>
          </a:xfrm>
          <a:prstGeom prst="rect">
            <a:avLst/>
          </a:prstGeom>
        </p:spPr>
        <p:txBody>
          <a:bodyPr vert="horz" wrap="square" lIns="0" tIns="18415" rIns="0" bIns="0" rtlCol="0">
            <a:spAutoFit/>
          </a:bodyPr>
          <a:lstStyle/>
          <a:p>
            <a:pPr marL="12700" marR="5080">
              <a:lnSpc>
                <a:spcPct val="98500"/>
              </a:lnSpc>
              <a:spcBef>
                <a:spcPts val="145"/>
              </a:spcBef>
            </a:pPr>
            <a:r>
              <a:rPr sz="2500" dirty="0">
                <a:latin typeface="Arial"/>
                <a:cs typeface="Arial"/>
              </a:rPr>
              <a:t>Amazon Machine </a:t>
            </a:r>
            <a:r>
              <a:rPr sz="2500" spc="-5" dirty="0">
                <a:latin typeface="Arial"/>
                <a:cs typeface="Arial"/>
              </a:rPr>
              <a:t>Image (AMI) defines the </a:t>
            </a:r>
            <a:r>
              <a:rPr sz="2600" b="1" spc="-5" dirty="0">
                <a:solidFill>
                  <a:srgbClr val="0070C0"/>
                </a:solidFill>
                <a:latin typeface="Arial"/>
                <a:cs typeface="Arial"/>
              </a:rPr>
              <a:t>initial software that will be on </a:t>
            </a:r>
            <a:r>
              <a:rPr sz="2600" b="1" dirty="0">
                <a:solidFill>
                  <a:srgbClr val="0070C0"/>
                </a:solidFill>
                <a:latin typeface="Arial"/>
                <a:cs typeface="Arial"/>
              </a:rPr>
              <a:t>an  </a:t>
            </a:r>
            <a:r>
              <a:rPr sz="2600" b="1" spc="-5" dirty="0">
                <a:solidFill>
                  <a:srgbClr val="0070C0"/>
                </a:solidFill>
                <a:latin typeface="Arial"/>
                <a:cs typeface="Arial"/>
              </a:rPr>
              <a:t>instance </a:t>
            </a:r>
            <a:r>
              <a:rPr sz="2500" dirty="0">
                <a:latin typeface="Arial"/>
                <a:cs typeface="Arial"/>
              </a:rPr>
              <a:t>when it is launched serving as </a:t>
            </a:r>
            <a:r>
              <a:rPr sz="2500" spc="-5" dirty="0">
                <a:latin typeface="Arial"/>
                <a:cs typeface="Arial"/>
              </a:rPr>
              <a:t>the </a:t>
            </a:r>
            <a:r>
              <a:rPr sz="2500" dirty="0">
                <a:latin typeface="Arial"/>
                <a:cs typeface="Arial"/>
              </a:rPr>
              <a:t>basic unit of deployment </a:t>
            </a:r>
            <a:r>
              <a:rPr sz="2500" spc="-5" dirty="0">
                <a:latin typeface="Arial"/>
                <a:cs typeface="Arial"/>
              </a:rPr>
              <a:t>for  </a:t>
            </a:r>
            <a:r>
              <a:rPr sz="2500" dirty="0">
                <a:latin typeface="Arial"/>
                <a:cs typeface="Arial"/>
              </a:rPr>
              <a:t>services delivered using Amazon EC2 and </a:t>
            </a:r>
            <a:r>
              <a:rPr sz="2500" spc="-5" dirty="0">
                <a:latin typeface="Arial"/>
                <a:cs typeface="Arial"/>
              </a:rPr>
              <a:t>defines </a:t>
            </a:r>
            <a:r>
              <a:rPr sz="2500" dirty="0">
                <a:latin typeface="Arial"/>
                <a:cs typeface="Arial"/>
              </a:rPr>
              <a:t>every aspect of </a:t>
            </a:r>
            <a:r>
              <a:rPr sz="2500" spc="-5" dirty="0">
                <a:latin typeface="Arial"/>
                <a:cs typeface="Arial"/>
              </a:rPr>
              <a:t>the</a:t>
            </a:r>
            <a:r>
              <a:rPr sz="2500" spc="-190" dirty="0">
                <a:latin typeface="Arial"/>
                <a:cs typeface="Arial"/>
              </a:rPr>
              <a:t> </a:t>
            </a:r>
            <a:r>
              <a:rPr sz="2500" spc="-5" dirty="0">
                <a:latin typeface="Arial"/>
                <a:cs typeface="Arial"/>
              </a:rPr>
              <a:t>software  state </a:t>
            </a:r>
            <a:r>
              <a:rPr sz="2500" dirty="0">
                <a:latin typeface="Arial"/>
                <a:cs typeface="Arial"/>
              </a:rPr>
              <a:t>at </a:t>
            </a:r>
            <a:r>
              <a:rPr sz="2500" spc="-5" dirty="0">
                <a:latin typeface="Arial"/>
                <a:cs typeface="Arial"/>
              </a:rPr>
              <a:t>instance </a:t>
            </a:r>
            <a:r>
              <a:rPr sz="2500" dirty="0">
                <a:latin typeface="Arial"/>
                <a:cs typeface="Arial"/>
              </a:rPr>
              <a:t>launch including:</a:t>
            </a:r>
            <a:endParaRPr sz="2500">
              <a:latin typeface="Arial"/>
              <a:cs typeface="Arial"/>
            </a:endParaRPr>
          </a:p>
          <a:p>
            <a:pPr marL="469900" marR="4076700">
              <a:lnSpc>
                <a:spcPct val="125000"/>
              </a:lnSpc>
              <a:spcBef>
                <a:spcPts val="280"/>
              </a:spcBef>
            </a:pPr>
            <a:r>
              <a:rPr sz="2400" spc="-5" dirty="0">
                <a:latin typeface="Arial"/>
                <a:cs typeface="Arial"/>
              </a:rPr>
              <a:t>The Operating System (OS) </a:t>
            </a:r>
            <a:r>
              <a:rPr sz="2400" dirty="0">
                <a:latin typeface="Arial"/>
                <a:cs typeface="Arial"/>
              </a:rPr>
              <a:t>and </a:t>
            </a:r>
            <a:r>
              <a:rPr sz="2400" spc="-5" dirty="0">
                <a:latin typeface="Arial"/>
                <a:cs typeface="Arial"/>
              </a:rPr>
              <a:t>its configuration  The initial state </a:t>
            </a:r>
            <a:r>
              <a:rPr sz="2400" dirty="0">
                <a:latin typeface="Arial"/>
                <a:cs typeface="Arial"/>
              </a:rPr>
              <a:t>of any </a:t>
            </a:r>
            <a:r>
              <a:rPr sz="2400" spc="-5" dirty="0">
                <a:latin typeface="Arial"/>
                <a:cs typeface="Arial"/>
              </a:rPr>
              <a:t>patches</a:t>
            </a:r>
            <a:endParaRPr sz="2400">
              <a:latin typeface="Arial"/>
              <a:cs typeface="Arial"/>
            </a:endParaRPr>
          </a:p>
          <a:p>
            <a:pPr marL="469900">
              <a:lnSpc>
                <a:spcPct val="100000"/>
              </a:lnSpc>
              <a:spcBef>
                <a:spcPts val="720"/>
              </a:spcBef>
            </a:pPr>
            <a:r>
              <a:rPr sz="2400" spc="-5" dirty="0">
                <a:latin typeface="Arial"/>
                <a:cs typeface="Arial"/>
              </a:rPr>
              <a:t>Application </a:t>
            </a:r>
            <a:r>
              <a:rPr sz="2400" dirty="0">
                <a:latin typeface="Arial"/>
                <a:cs typeface="Arial"/>
              </a:rPr>
              <a:t>or </a:t>
            </a:r>
            <a:r>
              <a:rPr sz="2400" spc="-5" dirty="0">
                <a:latin typeface="Arial"/>
                <a:cs typeface="Arial"/>
              </a:rPr>
              <a:t>system</a:t>
            </a:r>
            <a:r>
              <a:rPr sz="2400" dirty="0">
                <a:latin typeface="Arial"/>
                <a:cs typeface="Arial"/>
              </a:rPr>
              <a:t> </a:t>
            </a:r>
            <a:r>
              <a:rPr sz="2400" spc="-5" dirty="0">
                <a:latin typeface="Arial"/>
                <a:cs typeface="Arial"/>
              </a:rPr>
              <a:t>software</a:t>
            </a:r>
            <a:endParaRPr sz="2400">
              <a:latin typeface="Arial"/>
              <a:cs typeface="Arial"/>
            </a:endParaRPr>
          </a:p>
          <a:p>
            <a:pPr>
              <a:lnSpc>
                <a:spcPct val="100000"/>
              </a:lnSpc>
            </a:pPr>
            <a:endParaRPr sz="2400">
              <a:latin typeface="Arial"/>
              <a:cs typeface="Arial"/>
            </a:endParaRPr>
          </a:p>
          <a:p>
            <a:pPr marL="12700">
              <a:lnSpc>
                <a:spcPct val="100000"/>
              </a:lnSpc>
              <a:spcBef>
                <a:spcPts val="1860"/>
              </a:spcBef>
            </a:pPr>
            <a:r>
              <a:rPr sz="2400" dirty="0">
                <a:latin typeface="Arial"/>
                <a:cs typeface="Arial"/>
              </a:rPr>
              <a:t>All </a:t>
            </a:r>
            <a:r>
              <a:rPr sz="2400" spc="-5" dirty="0">
                <a:latin typeface="Arial"/>
                <a:cs typeface="Arial"/>
              </a:rPr>
              <a:t>AMIs </a:t>
            </a:r>
            <a:r>
              <a:rPr sz="2400" dirty="0">
                <a:latin typeface="Arial"/>
                <a:cs typeface="Arial"/>
              </a:rPr>
              <a:t>are based on X86 </a:t>
            </a:r>
            <a:r>
              <a:rPr sz="2400" spc="-5" dirty="0">
                <a:latin typeface="Arial"/>
                <a:cs typeface="Arial"/>
              </a:rPr>
              <a:t>Oss, either </a:t>
            </a:r>
            <a:r>
              <a:rPr sz="2400" dirty="0">
                <a:latin typeface="Arial"/>
                <a:cs typeface="Arial"/>
              </a:rPr>
              <a:t>Linux or</a:t>
            </a:r>
            <a:r>
              <a:rPr sz="2400" spc="-150" dirty="0">
                <a:latin typeface="Arial"/>
                <a:cs typeface="Arial"/>
              </a:rPr>
              <a:t> </a:t>
            </a:r>
            <a:r>
              <a:rPr sz="2400" spc="-5" dirty="0">
                <a:latin typeface="Arial"/>
                <a:cs typeface="Arial"/>
              </a:rPr>
              <a:t>Windows.</a:t>
            </a:r>
            <a:endParaRPr sz="2400">
              <a:latin typeface="Arial"/>
              <a:cs typeface="Arial"/>
            </a:endParaRPr>
          </a:p>
        </p:txBody>
      </p:sp>
      <p:sp>
        <p:nvSpPr>
          <p:cNvPr id="7" name="object 7"/>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6627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700" y="317500"/>
            <a:ext cx="8387715" cy="619760"/>
          </a:xfrm>
          <a:prstGeom prst="rect">
            <a:avLst/>
          </a:prstGeom>
        </p:spPr>
        <p:txBody>
          <a:bodyPr vert="horz" wrap="square" lIns="0" tIns="12700" rIns="0" bIns="0" rtlCol="0">
            <a:spAutoFit/>
          </a:bodyPr>
          <a:lstStyle/>
          <a:p>
            <a:pPr marL="12700">
              <a:lnSpc>
                <a:spcPct val="100000"/>
              </a:lnSpc>
              <a:spcBef>
                <a:spcPts val="100"/>
              </a:spcBef>
              <a:tabLst>
                <a:tab pos="1471930" algn="l"/>
                <a:tab pos="5050790" algn="l"/>
              </a:tabLst>
            </a:pPr>
            <a:r>
              <a:rPr sz="3900" dirty="0"/>
              <a:t>Broad	Set</a:t>
            </a:r>
            <a:r>
              <a:rPr sz="3900" spc="5" dirty="0"/>
              <a:t> </a:t>
            </a:r>
            <a:r>
              <a:rPr sz="3900" dirty="0"/>
              <a:t>of </a:t>
            </a:r>
            <a:r>
              <a:rPr sz="3900" spc="-5" dirty="0"/>
              <a:t>Compute	Instance</a:t>
            </a:r>
            <a:r>
              <a:rPr sz="3900" spc="-120" dirty="0"/>
              <a:t> </a:t>
            </a:r>
            <a:r>
              <a:rPr sz="3900" spc="-45" dirty="0"/>
              <a:t>Types</a:t>
            </a:r>
            <a:endParaRPr sz="3900"/>
          </a:p>
        </p:txBody>
      </p:sp>
      <p:sp>
        <p:nvSpPr>
          <p:cNvPr id="4" name="object 4"/>
          <p:cNvSpPr/>
          <p:nvPr/>
        </p:nvSpPr>
        <p:spPr>
          <a:xfrm>
            <a:off x="457321" y="2127343"/>
            <a:ext cx="974596" cy="10282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1200" y="24257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M5</a:t>
            </a:r>
            <a:endParaRPr sz="2100">
              <a:latin typeface="Arial Black"/>
              <a:cs typeface="Arial Black"/>
            </a:endParaRPr>
          </a:p>
        </p:txBody>
      </p:sp>
      <p:sp>
        <p:nvSpPr>
          <p:cNvPr id="6" name="object 6"/>
          <p:cNvSpPr txBox="1"/>
          <p:nvPr/>
        </p:nvSpPr>
        <p:spPr>
          <a:xfrm>
            <a:off x="533400" y="1422400"/>
            <a:ext cx="838835" cy="510540"/>
          </a:xfrm>
          <a:prstGeom prst="rect">
            <a:avLst/>
          </a:prstGeom>
        </p:spPr>
        <p:txBody>
          <a:bodyPr vert="horz" wrap="square" lIns="0" tIns="22860" rIns="0" bIns="0" rtlCol="0">
            <a:spAutoFit/>
          </a:bodyPr>
          <a:lstStyle/>
          <a:p>
            <a:pPr marL="12700" marR="5080" indent="25400">
              <a:lnSpc>
                <a:spcPts val="1900"/>
              </a:lnSpc>
              <a:spcBef>
                <a:spcPts val="180"/>
              </a:spcBef>
            </a:pPr>
            <a:r>
              <a:rPr sz="1600" b="1" dirty="0">
                <a:latin typeface="Arial"/>
                <a:cs typeface="Arial"/>
              </a:rPr>
              <a:t>General  P</a:t>
            </a:r>
            <a:r>
              <a:rPr sz="1600" b="1" spc="-5" dirty="0">
                <a:latin typeface="Arial"/>
                <a:cs typeface="Arial"/>
              </a:rPr>
              <a:t>u</a:t>
            </a:r>
            <a:r>
              <a:rPr sz="1600" b="1" dirty="0">
                <a:latin typeface="Arial"/>
                <a:cs typeface="Arial"/>
              </a:rPr>
              <a:t>r</a:t>
            </a:r>
            <a:r>
              <a:rPr sz="1600" b="1" spc="-5" dirty="0">
                <a:latin typeface="Arial"/>
                <a:cs typeface="Arial"/>
              </a:rPr>
              <a:t>po</a:t>
            </a:r>
            <a:r>
              <a:rPr sz="1600" b="1" dirty="0">
                <a:latin typeface="Arial"/>
                <a:cs typeface="Arial"/>
              </a:rPr>
              <a:t>se</a:t>
            </a:r>
            <a:endParaRPr sz="1600">
              <a:latin typeface="Arial"/>
              <a:cs typeface="Arial"/>
            </a:endParaRPr>
          </a:p>
        </p:txBody>
      </p:sp>
      <p:sp>
        <p:nvSpPr>
          <p:cNvPr id="7" name="object 7"/>
          <p:cNvSpPr txBox="1"/>
          <p:nvPr/>
        </p:nvSpPr>
        <p:spPr>
          <a:xfrm>
            <a:off x="2108200" y="1422400"/>
            <a:ext cx="1007744" cy="510540"/>
          </a:xfrm>
          <a:prstGeom prst="rect">
            <a:avLst/>
          </a:prstGeom>
        </p:spPr>
        <p:txBody>
          <a:bodyPr vert="horz" wrap="square" lIns="0" tIns="22860" rIns="0" bIns="0" rtlCol="0">
            <a:spAutoFit/>
          </a:bodyPr>
          <a:lstStyle/>
          <a:p>
            <a:pPr marL="12700" marR="5080" indent="50800">
              <a:lnSpc>
                <a:spcPts val="1900"/>
              </a:lnSpc>
              <a:spcBef>
                <a:spcPts val="180"/>
              </a:spcBef>
            </a:pPr>
            <a:r>
              <a:rPr sz="1600" b="1" spc="-5" dirty="0">
                <a:latin typeface="Arial"/>
                <a:cs typeface="Arial"/>
              </a:rPr>
              <a:t>Compute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8" name="object 8"/>
          <p:cNvSpPr/>
          <p:nvPr/>
        </p:nvSpPr>
        <p:spPr>
          <a:xfrm>
            <a:off x="2136203" y="2110746"/>
            <a:ext cx="948683" cy="102827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413000" y="24511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C5</a:t>
            </a:r>
            <a:endParaRPr sz="2100">
              <a:latin typeface="Arial Black"/>
              <a:cs typeface="Arial Black"/>
            </a:endParaRPr>
          </a:p>
        </p:txBody>
      </p:sp>
      <p:sp>
        <p:nvSpPr>
          <p:cNvPr id="10" name="object 10"/>
          <p:cNvSpPr txBox="1"/>
          <p:nvPr/>
        </p:nvSpPr>
        <p:spPr>
          <a:xfrm>
            <a:off x="3886200" y="1422400"/>
            <a:ext cx="1527175" cy="510540"/>
          </a:xfrm>
          <a:prstGeom prst="rect">
            <a:avLst/>
          </a:prstGeom>
        </p:spPr>
        <p:txBody>
          <a:bodyPr vert="horz" wrap="square" lIns="0" tIns="22860" rIns="0" bIns="0" rtlCol="0">
            <a:spAutoFit/>
          </a:bodyPr>
          <a:lstStyle/>
          <a:p>
            <a:pPr marL="266700" marR="5080" indent="-254000">
              <a:lnSpc>
                <a:spcPts val="1900"/>
              </a:lnSpc>
              <a:spcBef>
                <a:spcPts val="180"/>
              </a:spcBef>
            </a:pPr>
            <a:r>
              <a:rPr sz="1600" b="1" spc="-5" dirty="0">
                <a:latin typeface="Arial"/>
                <a:cs typeface="Arial"/>
              </a:rPr>
              <a:t>Storage and</a:t>
            </a:r>
            <a:r>
              <a:rPr sz="1600" b="1" spc="-60" dirty="0">
                <a:latin typeface="Arial"/>
                <a:cs typeface="Arial"/>
              </a:rPr>
              <a:t> </a:t>
            </a:r>
            <a:r>
              <a:rPr sz="1600" b="1" spc="-5" dirty="0">
                <a:latin typeface="Arial"/>
                <a:cs typeface="Arial"/>
              </a:rPr>
              <a:t>I/O  Optimized</a:t>
            </a:r>
            <a:endParaRPr sz="1600">
              <a:latin typeface="Arial"/>
              <a:cs typeface="Arial"/>
            </a:endParaRPr>
          </a:p>
        </p:txBody>
      </p:sp>
      <p:sp>
        <p:nvSpPr>
          <p:cNvPr id="11" name="object 11"/>
          <p:cNvSpPr/>
          <p:nvPr/>
        </p:nvSpPr>
        <p:spPr>
          <a:xfrm>
            <a:off x="4042930" y="3507046"/>
            <a:ext cx="957529" cy="35103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042930" y="3983626"/>
            <a:ext cx="957529" cy="351035"/>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4394200" y="3746500"/>
            <a:ext cx="3073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I3</a:t>
            </a:r>
            <a:endParaRPr sz="2100">
              <a:latin typeface="Arial Black"/>
              <a:cs typeface="Arial Black"/>
            </a:endParaRPr>
          </a:p>
        </p:txBody>
      </p:sp>
      <p:sp>
        <p:nvSpPr>
          <p:cNvPr id="14" name="object 14"/>
          <p:cNvSpPr txBox="1"/>
          <p:nvPr/>
        </p:nvSpPr>
        <p:spPr>
          <a:xfrm>
            <a:off x="8452475" y="1122734"/>
            <a:ext cx="1482090" cy="987450"/>
          </a:xfrm>
          <a:prstGeom prst="rect">
            <a:avLst/>
          </a:prstGeom>
        </p:spPr>
        <p:txBody>
          <a:bodyPr vert="horz" wrap="square" lIns="0" tIns="12700" rIns="0" bIns="0" rtlCol="0">
            <a:spAutoFit/>
          </a:bodyPr>
          <a:lstStyle/>
          <a:p>
            <a:pPr algn="ctr">
              <a:lnSpc>
                <a:spcPts val="1910"/>
              </a:lnSpc>
              <a:spcBef>
                <a:spcPts val="100"/>
              </a:spcBef>
            </a:pPr>
            <a:r>
              <a:rPr sz="1600" b="1" spc="-5" dirty="0">
                <a:latin typeface="Arial"/>
                <a:cs typeface="Arial"/>
              </a:rPr>
              <a:t>GPU- or</a:t>
            </a:r>
            <a:r>
              <a:rPr sz="1600" b="1" spc="-60" dirty="0">
                <a:latin typeface="Arial"/>
                <a:cs typeface="Arial"/>
              </a:rPr>
              <a:t> </a:t>
            </a:r>
            <a:r>
              <a:rPr sz="1600" b="1" spc="-5" dirty="0">
                <a:latin typeface="Arial"/>
                <a:cs typeface="Arial"/>
              </a:rPr>
              <a:t>FPGA-</a:t>
            </a:r>
            <a:endParaRPr sz="1600" dirty="0">
              <a:latin typeface="Arial"/>
              <a:cs typeface="Arial"/>
            </a:endParaRPr>
          </a:p>
          <a:p>
            <a:pPr algn="ctr">
              <a:lnSpc>
                <a:spcPts val="1910"/>
              </a:lnSpc>
            </a:pPr>
            <a:r>
              <a:rPr sz="1600" b="1" spc="-5" dirty="0">
                <a:latin typeface="Arial"/>
                <a:cs typeface="Arial"/>
              </a:rPr>
              <a:t>Enabled</a:t>
            </a:r>
            <a:r>
              <a:rPr lang="en-US" sz="1600" b="1" spc="-5" dirty="0">
                <a:latin typeface="Arial"/>
                <a:cs typeface="Arial"/>
              </a:rPr>
              <a:t> (Accelerated Computing) </a:t>
            </a:r>
            <a:endParaRPr sz="1600" dirty="0">
              <a:latin typeface="Arial"/>
              <a:cs typeface="Arial"/>
            </a:endParaRPr>
          </a:p>
        </p:txBody>
      </p:sp>
      <p:sp>
        <p:nvSpPr>
          <p:cNvPr id="15" name="object 15"/>
          <p:cNvSpPr txBox="1"/>
          <p:nvPr/>
        </p:nvSpPr>
        <p:spPr>
          <a:xfrm>
            <a:off x="6438900" y="1409700"/>
            <a:ext cx="1007744"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b="1" spc="-5" dirty="0">
                <a:latin typeface="Arial"/>
                <a:cs typeface="Arial"/>
              </a:rPr>
              <a:t>Memory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16" name="object 16"/>
          <p:cNvSpPr/>
          <p:nvPr/>
        </p:nvSpPr>
        <p:spPr>
          <a:xfrm>
            <a:off x="4113771" y="4822626"/>
            <a:ext cx="957529" cy="35103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113771" y="5299209"/>
            <a:ext cx="957529" cy="351035"/>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4368800" y="50292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D2</a:t>
            </a:r>
            <a:endParaRPr sz="2100">
              <a:latin typeface="Arial Black"/>
              <a:cs typeface="Arial Black"/>
            </a:endParaRPr>
          </a:p>
        </p:txBody>
      </p:sp>
      <p:sp>
        <p:nvSpPr>
          <p:cNvPr id="19" name="object 19"/>
          <p:cNvSpPr/>
          <p:nvPr/>
        </p:nvSpPr>
        <p:spPr>
          <a:xfrm>
            <a:off x="457321" y="3401407"/>
            <a:ext cx="974596" cy="1028275"/>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711200" y="37084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M4</a:t>
            </a:r>
            <a:endParaRPr sz="2100">
              <a:latin typeface="Arial Black"/>
              <a:cs typeface="Arial Black"/>
            </a:endParaRPr>
          </a:p>
        </p:txBody>
      </p:sp>
      <p:grpSp>
        <p:nvGrpSpPr>
          <p:cNvPr id="21" name="object 21"/>
          <p:cNvGrpSpPr/>
          <p:nvPr/>
        </p:nvGrpSpPr>
        <p:grpSpPr>
          <a:xfrm>
            <a:off x="6224041" y="3182504"/>
            <a:ext cx="1422400" cy="692150"/>
            <a:chOff x="6224041" y="3182504"/>
            <a:chExt cx="1422400" cy="692150"/>
          </a:xfrm>
        </p:grpSpPr>
        <p:sp>
          <p:nvSpPr>
            <p:cNvPr id="22" name="object 22"/>
            <p:cNvSpPr/>
            <p:nvPr/>
          </p:nvSpPr>
          <p:spPr>
            <a:xfrm>
              <a:off x="6224041" y="3593858"/>
              <a:ext cx="1422400" cy="28061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224041" y="3182504"/>
              <a:ext cx="1422400" cy="280620"/>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6610921" y="3237483"/>
              <a:ext cx="567690" cy="506095"/>
            </a:xfrm>
            <a:custGeom>
              <a:avLst/>
              <a:gdLst/>
              <a:ahLst/>
              <a:cxnLst/>
              <a:rect l="l" t="t" r="r" b="b"/>
              <a:pathLst>
                <a:path w="567690" h="506095">
                  <a:moveTo>
                    <a:pt x="0" y="0"/>
                  </a:moveTo>
                  <a:lnTo>
                    <a:pt x="567321" y="0"/>
                  </a:lnTo>
                  <a:lnTo>
                    <a:pt x="567321" y="505840"/>
                  </a:lnTo>
                  <a:lnTo>
                    <a:pt x="0" y="505840"/>
                  </a:lnTo>
                  <a:lnTo>
                    <a:pt x="0" y="0"/>
                  </a:lnTo>
                  <a:close/>
                </a:path>
              </a:pathLst>
            </a:custGeom>
            <a:solidFill>
              <a:srgbClr val="FFFFFF"/>
            </a:solidFill>
          </p:spPr>
          <p:txBody>
            <a:bodyPr wrap="square" lIns="0" tIns="0" rIns="0" bIns="0" rtlCol="0"/>
            <a:lstStyle/>
            <a:p>
              <a:endParaRPr/>
            </a:p>
          </p:txBody>
        </p:sp>
      </p:grpSp>
      <p:sp>
        <p:nvSpPr>
          <p:cNvPr id="25" name="object 25"/>
          <p:cNvSpPr/>
          <p:nvPr/>
        </p:nvSpPr>
        <p:spPr>
          <a:xfrm>
            <a:off x="2136203" y="3401879"/>
            <a:ext cx="948683" cy="1028274"/>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2413000" y="37465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C4</a:t>
            </a:r>
            <a:endParaRPr sz="2100">
              <a:latin typeface="Arial Black"/>
              <a:cs typeface="Arial Black"/>
            </a:endParaRPr>
          </a:p>
        </p:txBody>
      </p:sp>
      <p:sp>
        <p:nvSpPr>
          <p:cNvPr id="27" name="object 27"/>
          <p:cNvSpPr/>
          <p:nvPr/>
        </p:nvSpPr>
        <p:spPr>
          <a:xfrm>
            <a:off x="10319422" y="1940814"/>
            <a:ext cx="1423060" cy="1319555"/>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0947400" y="2730500"/>
            <a:ext cx="3962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T2</a:t>
            </a:r>
            <a:endParaRPr sz="2100">
              <a:latin typeface="Arial Black"/>
              <a:cs typeface="Arial Black"/>
            </a:endParaRPr>
          </a:p>
        </p:txBody>
      </p:sp>
      <p:sp>
        <p:nvSpPr>
          <p:cNvPr id="29" name="object 29"/>
          <p:cNvSpPr txBox="1"/>
          <p:nvPr/>
        </p:nvSpPr>
        <p:spPr>
          <a:xfrm>
            <a:off x="6692900" y="33147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X1</a:t>
            </a:r>
            <a:endParaRPr sz="2100">
              <a:latin typeface="Arial Black"/>
              <a:cs typeface="Arial Black"/>
            </a:endParaRPr>
          </a:p>
        </p:txBody>
      </p:sp>
      <p:sp>
        <p:nvSpPr>
          <p:cNvPr id="30" name="object 30"/>
          <p:cNvSpPr/>
          <p:nvPr/>
        </p:nvSpPr>
        <p:spPr>
          <a:xfrm>
            <a:off x="8743784" y="2110184"/>
            <a:ext cx="861848" cy="860319"/>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8886202" y="2263724"/>
            <a:ext cx="567690" cy="506095"/>
          </a:xfrm>
          <a:prstGeom prst="rect">
            <a:avLst/>
          </a:prstGeom>
          <a:solidFill>
            <a:srgbClr val="FFFFFF"/>
          </a:solidFill>
        </p:spPr>
        <p:txBody>
          <a:bodyPr vert="horz" wrap="square" lIns="0" tIns="98425" rIns="0" bIns="0" rtlCol="0">
            <a:spAutoFit/>
          </a:bodyPr>
          <a:lstStyle/>
          <a:p>
            <a:pPr marL="92075">
              <a:lnSpc>
                <a:spcPct val="100000"/>
              </a:lnSpc>
              <a:spcBef>
                <a:spcPts val="775"/>
              </a:spcBef>
            </a:pPr>
            <a:r>
              <a:rPr sz="2100" dirty="0">
                <a:latin typeface="Arial Black"/>
                <a:cs typeface="Arial Black"/>
              </a:rPr>
              <a:t>P3</a:t>
            </a:r>
            <a:endParaRPr sz="2100">
              <a:latin typeface="Arial Black"/>
              <a:cs typeface="Arial Black"/>
            </a:endParaRPr>
          </a:p>
        </p:txBody>
      </p:sp>
      <p:sp>
        <p:nvSpPr>
          <p:cNvPr id="32" name="object 32"/>
          <p:cNvSpPr/>
          <p:nvPr/>
        </p:nvSpPr>
        <p:spPr>
          <a:xfrm>
            <a:off x="8743784" y="3178775"/>
            <a:ext cx="861848" cy="860319"/>
          </a:xfrm>
          <a:prstGeom prst="rect">
            <a:avLst/>
          </a:prstGeom>
          <a:blipFill>
            <a:blip r:embed="rId8" cstate="print"/>
            <a:stretch>
              <a:fillRect/>
            </a:stretch>
          </a:blipFill>
        </p:spPr>
        <p:txBody>
          <a:bodyPr wrap="square" lIns="0" tIns="0" rIns="0" bIns="0" rtlCol="0"/>
          <a:lstStyle/>
          <a:p>
            <a:endParaRPr/>
          </a:p>
        </p:txBody>
      </p:sp>
      <p:sp>
        <p:nvSpPr>
          <p:cNvPr id="33" name="object 33"/>
          <p:cNvSpPr txBox="1"/>
          <p:nvPr/>
        </p:nvSpPr>
        <p:spPr>
          <a:xfrm>
            <a:off x="8885097" y="3356412"/>
            <a:ext cx="567690" cy="506095"/>
          </a:xfrm>
          <a:prstGeom prst="rect">
            <a:avLst/>
          </a:prstGeom>
          <a:solidFill>
            <a:srgbClr val="FFFFFF"/>
          </a:solidFill>
        </p:spPr>
        <p:txBody>
          <a:bodyPr vert="horz" wrap="square" lIns="0" tIns="90170" rIns="0" bIns="0" rtlCol="0">
            <a:spAutoFit/>
          </a:bodyPr>
          <a:lstStyle/>
          <a:p>
            <a:pPr marL="102235">
              <a:lnSpc>
                <a:spcPct val="100000"/>
              </a:lnSpc>
              <a:spcBef>
                <a:spcPts val="710"/>
              </a:spcBef>
            </a:pPr>
            <a:r>
              <a:rPr sz="2100" dirty="0">
                <a:latin typeface="Arial Black"/>
                <a:cs typeface="Arial Black"/>
              </a:rPr>
              <a:t>P2</a:t>
            </a:r>
            <a:endParaRPr sz="2100">
              <a:latin typeface="Arial Black"/>
              <a:cs typeface="Arial Black"/>
            </a:endParaRPr>
          </a:p>
        </p:txBody>
      </p:sp>
      <p:sp>
        <p:nvSpPr>
          <p:cNvPr id="34" name="object 34"/>
          <p:cNvSpPr/>
          <p:nvPr/>
        </p:nvSpPr>
        <p:spPr>
          <a:xfrm>
            <a:off x="8754478" y="4242832"/>
            <a:ext cx="861848" cy="860319"/>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8903055" y="4416425"/>
            <a:ext cx="567690" cy="506095"/>
          </a:xfrm>
          <a:prstGeom prst="rect">
            <a:avLst/>
          </a:prstGeom>
          <a:solidFill>
            <a:srgbClr val="FFFFFF"/>
          </a:solidFill>
        </p:spPr>
        <p:txBody>
          <a:bodyPr vert="horz" wrap="square" lIns="0" tIns="92075" rIns="0" bIns="0" rtlCol="0">
            <a:spAutoFit/>
          </a:bodyPr>
          <a:lstStyle/>
          <a:p>
            <a:pPr marL="88265">
              <a:lnSpc>
                <a:spcPct val="100000"/>
              </a:lnSpc>
              <a:spcBef>
                <a:spcPts val="725"/>
              </a:spcBef>
            </a:pPr>
            <a:r>
              <a:rPr sz="2100" dirty="0">
                <a:latin typeface="Arial Black"/>
                <a:cs typeface="Arial Black"/>
              </a:rPr>
              <a:t>G3</a:t>
            </a:r>
            <a:endParaRPr sz="2100">
              <a:latin typeface="Arial Black"/>
              <a:cs typeface="Arial Black"/>
            </a:endParaRPr>
          </a:p>
        </p:txBody>
      </p:sp>
      <p:grpSp>
        <p:nvGrpSpPr>
          <p:cNvPr id="36" name="object 36"/>
          <p:cNvGrpSpPr/>
          <p:nvPr/>
        </p:nvGrpSpPr>
        <p:grpSpPr>
          <a:xfrm>
            <a:off x="6224041" y="4288509"/>
            <a:ext cx="1422400" cy="692150"/>
            <a:chOff x="6224041" y="4288509"/>
            <a:chExt cx="1422400" cy="692150"/>
          </a:xfrm>
        </p:grpSpPr>
        <p:sp>
          <p:nvSpPr>
            <p:cNvPr id="37" name="object 37"/>
            <p:cNvSpPr/>
            <p:nvPr/>
          </p:nvSpPr>
          <p:spPr>
            <a:xfrm>
              <a:off x="6224041" y="4699863"/>
              <a:ext cx="1422400" cy="28061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6224041" y="4288509"/>
              <a:ext cx="1422400" cy="280620"/>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660781" y="4387037"/>
              <a:ext cx="567690" cy="506095"/>
            </a:xfrm>
            <a:custGeom>
              <a:avLst/>
              <a:gdLst/>
              <a:ahLst/>
              <a:cxnLst/>
              <a:rect l="l" t="t" r="r" b="b"/>
              <a:pathLst>
                <a:path w="567690" h="506095">
                  <a:moveTo>
                    <a:pt x="0" y="0"/>
                  </a:moveTo>
                  <a:lnTo>
                    <a:pt x="567308" y="0"/>
                  </a:lnTo>
                  <a:lnTo>
                    <a:pt x="567308" y="505840"/>
                  </a:lnTo>
                  <a:lnTo>
                    <a:pt x="0" y="505840"/>
                  </a:lnTo>
                  <a:lnTo>
                    <a:pt x="0" y="0"/>
                  </a:lnTo>
                  <a:close/>
                </a:path>
              </a:pathLst>
            </a:custGeom>
            <a:solidFill>
              <a:srgbClr val="FFFFFF"/>
            </a:solidFill>
          </p:spPr>
          <p:txBody>
            <a:bodyPr wrap="square" lIns="0" tIns="0" rIns="0" bIns="0" rtlCol="0"/>
            <a:lstStyle/>
            <a:p>
              <a:endParaRPr/>
            </a:p>
          </p:txBody>
        </p:sp>
      </p:grpSp>
      <p:sp>
        <p:nvSpPr>
          <p:cNvPr id="40" name="object 40"/>
          <p:cNvSpPr txBox="1"/>
          <p:nvPr/>
        </p:nvSpPr>
        <p:spPr>
          <a:xfrm>
            <a:off x="6743700" y="44704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R4</a:t>
            </a:r>
            <a:endParaRPr sz="2100">
              <a:latin typeface="Arial Black"/>
              <a:cs typeface="Arial Black"/>
            </a:endParaRPr>
          </a:p>
        </p:txBody>
      </p:sp>
      <p:sp>
        <p:nvSpPr>
          <p:cNvPr id="41" name="object 41"/>
          <p:cNvSpPr txBox="1"/>
          <p:nvPr/>
        </p:nvSpPr>
        <p:spPr>
          <a:xfrm>
            <a:off x="10401300" y="1397000"/>
            <a:ext cx="1268095" cy="510540"/>
          </a:xfrm>
          <a:prstGeom prst="rect">
            <a:avLst/>
          </a:prstGeom>
        </p:spPr>
        <p:txBody>
          <a:bodyPr vert="horz" wrap="square" lIns="0" tIns="22860" rIns="0" bIns="0" rtlCol="0">
            <a:spAutoFit/>
          </a:bodyPr>
          <a:lstStyle/>
          <a:p>
            <a:pPr marL="12700" marR="5080" indent="152400">
              <a:lnSpc>
                <a:spcPts val="1900"/>
              </a:lnSpc>
              <a:spcBef>
                <a:spcPts val="180"/>
              </a:spcBef>
            </a:pPr>
            <a:r>
              <a:rPr sz="1600" b="1" spc="-5" dirty="0">
                <a:latin typeface="Arial"/>
                <a:cs typeface="Arial"/>
              </a:rPr>
              <a:t>Burstable  </a:t>
            </a:r>
            <a:r>
              <a:rPr sz="1600" b="1" dirty="0">
                <a:latin typeface="Arial"/>
                <a:cs typeface="Arial"/>
              </a:rPr>
              <a:t>Perf</a:t>
            </a:r>
            <a:r>
              <a:rPr sz="1600" b="1" spc="-5" dirty="0">
                <a:latin typeface="Arial"/>
                <a:cs typeface="Arial"/>
              </a:rPr>
              <a:t>o</a:t>
            </a:r>
            <a:r>
              <a:rPr sz="1600" b="1" dirty="0">
                <a:latin typeface="Arial"/>
                <a:cs typeface="Arial"/>
              </a:rPr>
              <a:t>rma</a:t>
            </a:r>
            <a:r>
              <a:rPr sz="1600" b="1" spc="-5" dirty="0">
                <a:latin typeface="Arial"/>
                <a:cs typeface="Arial"/>
              </a:rPr>
              <a:t>n</a:t>
            </a:r>
            <a:r>
              <a:rPr sz="1600" b="1" dirty="0">
                <a:latin typeface="Arial"/>
                <a:cs typeface="Arial"/>
              </a:rPr>
              <a:t>ce</a:t>
            </a:r>
            <a:endParaRPr sz="1600">
              <a:latin typeface="Arial"/>
              <a:cs typeface="Arial"/>
            </a:endParaRPr>
          </a:p>
        </p:txBody>
      </p:sp>
      <p:sp>
        <p:nvSpPr>
          <p:cNvPr id="42" name="object 42"/>
          <p:cNvSpPr/>
          <p:nvPr/>
        </p:nvSpPr>
        <p:spPr>
          <a:xfrm>
            <a:off x="4090161" y="2245276"/>
            <a:ext cx="957529" cy="351035"/>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4090161" y="2721856"/>
            <a:ext cx="957529" cy="351035"/>
          </a:xfrm>
          <a:prstGeom prst="rect">
            <a:avLst/>
          </a:prstGeom>
          <a:blipFill>
            <a:blip r:embed="rId5" cstate="print"/>
            <a:stretch>
              <a:fillRect/>
            </a:stretch>
          </a:blipFill>
        </p:spPr>
        <p:txBody>
          <a:bodyPr wrap="square" lIns="0" tIns="0" rIns="0" bIns="0" rtlCol="0"/>
          <a:lstStyle/>
          <a:p>
            <a:endParaRPr/>
          </a:p>
        </p:txBody>
      </p:sp>
      <p:sp>
        <p:nvSpPr>
          <p:cNvPr id="44" name="object 44"/>
          <p:cNvSpPr txBox="1"/>
          <p:nvPr/>
        </p:nvSpPr>
        <p:spPr>
          <a:xfrm>
            <a:off x="4330700" y="2451100"/>
            <a:ext cx="42545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H1</a:t>
            </a:r>
            <a:endParaRPr sz="2100">
              <a:latin typeface="Arial Black"/>
              <a:cs typeface="Arial Black"/>
            </a:endParaRPr>
          </a:p>
        </p:txBody>
      </p:sp>
      <p:grpSp>
        <p:nvGrpSpPr>
          <p:cNvPr id="45" name="object 45"/>
          <p:cNvGrpSpPr/>
          <p:nvPr/>
        </p:nvGrpSpPr>
        <p:grpSpPr>
          <a:xfrm>
            <a:off x="6217437" y="2088183"/>
            <a:ext cx="1422400" cy="692150"/>
            <a:chOff x="6217437" y="2088183"/>
            <a:chExt cx="1422400" cy="692150"/>
          </a:xfrm>
        </p:grpSpPr>
        <p:sp>
          <p:nvSpPr>
            <p:cNvPr id="46" name="object 46"/>
            <p:cNvSpPr/>
            <p:nvPr/>
          </p:nvSpPr>
          <p:spPr>
            <a:xfrm>
              <a:off x="6217437" y="2499536"/>
              <a:ext cx="1422400" cy="280620"/>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6217437" y="2088183"/>
              <a:ext cx="1422400" cy="280620"/>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6548272" y="2202395"/>
              <a:ext cx="741045" cy="506095"/>
            </a:xfrm>
            <a:custGeom>
              <a:avLst/>
              <a:gdLst/>
              <a:ahLst/>
              <a:cxnLst/>
              <a:rect l="l" t="t" r="r" b="b"/>
              <a:pathLst>
                <a:path w="741045" h="506094">
                  <a:moveTo>
                    <a:pt x="0" y="0"/>
                  </a:moveTo>
                  <a:lnTo>
                    <a:pt x="740587" y="0"/>
                  </a:lnTo>
                  <a:lnTo>
                    <a:pt x="740587" y="505841"/>
                  </a:lnTo>
                  <a:lnTo>
                    <a:pt x="0" y="505841"/>
                  </a:lnTo>
                  <a:lnTo>
                    <a:pt x="0"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6629400" y="2286000"/>
            <a:ext cx="5886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a:t>
            </a:r>
            <a:r>
              <a:rPr sz="2100" dirty="0">
                <a:latin typeface="Arial Black"/>
                <a:cs typeface="Arial Black"/>
              </a:rPr>
              <a:t>1e</a:t>
            </a:r>
            <a:endParaRPr sz="2100">
              <a:latin typeface="Arial Black"/>
              <a:cs typeface="Arial Black"/>
            </a:endParaRPr>
          </a:p>
        </p:txBody>
      </p:sp>
      <p:sp>
        <p:nvSpPr>
          <p:cNvPr id="50" name="object 50"/>
          <p:cNvSpPr/>
          <p:nvPr/>
        </p:nvSpPr>
        <p:spPr>
          <a:xfrm>
            <a:off x="8754478" y="5299208"/>
            <a:ext cx="861848" cy="860319"/>
          </a:xfrm>
          <a:prstGeom prst="rect">
            <a:avLst/>
          </a:prstGeom>
          <a:blipFill>
            <a:blip r:embed="rId8" cstate="print"/>
            <a:stretch>
              <a:fillRect/>
            </a:stretch>
          </a:blipFill>
        </p:spPr>
        <p:txBody>
          <a:bodyPr wrap="square" lIns="0" tIns="0" rIns="0" bIns="0" rtlCol="0"/>
          <a:lstStyle/>
          <a:p>
            <a:endParaRPr/>
          </a:p>
        </p:txBody>
      </p:sp>
      <p:sp>
        <p:nvSpPr>
          <p:cNvPr id="51" name="object 51"/>
          <p:cNvSpPr txBox="1"/>
          <p:nvPr/>
        </p:nvSpPr>
        <p:spPr>
          <a:xfrm>
            <a:off x="8903055" y="5472798"/>
            <a:ext cx="567690" cy="506095"/>
          </a:xfrm>
          <a:prstGeom prst="rect">
            <a:avLst/>
          </a:prstGeom>
          <a:solidFill>
            <a:srgbClr val="FFFFFF"/>
          </a:solidFill>
        </p:spPr>
        <p:txBody>
          <a:bodyPr vert="horz" wrap="square" lIns="0" tIns="89535" rIns="0" bIns="0" rtlCol="0">
            <a:spAutoFit/>
          </a:bodyPr>
          <a:lstStyle/>
          <a:p>
            <a:pPr marL="100965">
              <a:lnSpc>
                <a:spcPct val="100000"/>
              </a:lnSpc>
              <a:spcBef>
                <a:spcPts val="705"/>
              </a:spcBef>
            </a:pPr>
            <a:r>
              <a:rPr sz="2100" dirty="0">
                <a:latin typeface="Arial Black"/>
                <a:cs typeface="Arial Black"/>
              </a:rPr>
              <a:t>F1</a:t>
            </a:r>
            <a:endParaRPr sz="2100">
              <a:latin typeface="Arial Black"/>
              <a:cs typeface="Arial Black"/>
            </a:endParaRPr>
          </a:p>
        </p:txBody>
      </p:sp>
      <p:sp>
        <p:nvSpPr>
          <p:cNvPr id="52" name="object 52"/>
          <p:cNvSpPr/>
          <p:nvPr/>
        </p:nvSpPr>
        <p:spPr>
          <a:xfrm>
            <a:off x="11457775" y="6039818"/>
            <a:ext cx="662124" cy="78674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9634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13216" y="1688871"/>
            <a:ext cx="3061335" cy="3891279"/>
            <a:chOff x="8713216" y="1688871"/>
            <a:chExt cx="3061335" cy="3891279"/>
          </a:xfrm>
        </p:grpSpPr>
        <p:sp>
          <p:nvSpPr>
            <p:cNvPr id="3" name="object 3"/>
            <p:cNvSpPr/>
            <p:nvPr/>
          </p:nvSpPr>
          <p:spPr>
            <a:xfrm>
              <a:off x="8713216" y="1688871"/>
              <a:ext cx="3060852" cy="3891102"/>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8756078" y="1708721"/>
              <a:ext cx="2975610" cy="3805554"/>
            </a:xfrm>
            <a:custGeom>
              <a:avLst/>
              <a:gdLst/>
              <a:ahLst/>
              <a:cxnLst/>
              <a:rect l="l" t="t" r="r" b="b"/>
              <a:pathLst>
                <a:path w="2975609" h="3805554">
                  <a:moveTo>
                    <a:pt x="2642628" y="0"/>
                  </a:moveTo>
                  <a:lnTo>
                    <a:pt x="332498" y="0"/>
                  </a:lnTo>
                  <a:lnTo>
                    <a:pt x="283362" y="3605"/>
                  </a:lnTo>
                  <a:lnTo>
                    <a:pt x="236465" y="14078"/>
                  </a:lnTo>
                  <a:lnTo>
                    <a:pt x="192322" y="30904"/>
                  </a:lnTo>
                  <a:lnTo>
                    <a:pt x="151446" y="53569"/>
                  </a:lnTo>
                  <a:lnTo>
                    <a:pt x="114351" y="81559"/>
                  </a:lnTo>
                  <a:lnTo>
                    <a:pt x="81553" y="114359"/>
                  </a:lnTo>
                  <a:lnTo>
                    <a:pt x="53565" y="151455"/>
                  </a:lnTo>
                  <a:lnTo>
                    <a:pt x="30901" y="192332"/>
                  </a:lnTo>
                  <a:lnTo>
                    <a:pt x="14077" y="236477"/>
                  </a:lnTo>
                  <a:lnTo>
                    <a:pt x="3604" y="283375"/>
                  </a:lnTo>
                  <a:lnTo>
                    <a:pt x="0" y="332511"/>
                  </a:lnTo>
                  <a:lnTo>
                    <a:pt x="0" y="3472891"/>
                  </a:lnTo>
                  <a:lnTo>
                    <a:pt x="3604" y="3522024"/>
                  </a:lnTo>
                  <a:lnTo>
                    <a:pt x="14077" y="3568919"/>
                  </a:lnTo>
                  <a:lnTo>
                    <a:pt x="30901" y="3613062"/>
                  </a:lnTo>
                  <a:lnTo>
                    <a:pt x="53565" y="3653938"/>
                  </a:lnTo>
                  <a:lnTo>
                    <a:pt x="81553" y="3691032"/>
                  </a:lnTo>
                  <a:lnTo>
                    <a:pt x="114351" y="3723831"/>
                  </a:lnTo>
                  <a:lnTo>
                    <a:pt x="151446" y="3751821"/>
                  </a:lnTo>
                  <a:lnTo>
                    <a:pt x="192322" y="3774485"/>
                  </a:lnTo>
                  <a:lnTo>
                    <a:pt x="236465" y="3791311"/>
                  </a:lnTo>
                  <a:lnTo>
                    <a:pt x="283362" y="3801784"/>
                  </a:lnTo>
                  <a:lnTo>
                    <a:pt x="332498" y="3805389"/>
                  </a:lnTo>
                  <a:lnTo>
                    <a:pt x="2642628" y="3805389"/>
                  </a:lnTo>
                  <a:lnTo>
                    <a:pt x="2691761" y="3801784"/>
                  </a:lnTo>
                  <a:lnTo>
                    <a:pt x="2738657" y="3791311"/>
                  </a:lnTo>
                  <a:lnTo>
                    <a:pt x="2782799" y="3774485"/>
                  </a:lnTo>
                  <a:lnTo>
                    <a:pt x="2823675" y="3751821"/>
                  </a:lnTo>
                  <a:lnTo>
                    <a:pt x="2860770" y="3723831"/>
                  </a:lnTo>
                  <a:lnTo>
                    <a:pt x="2893569" y="3691032"/>
                  </a:lnTo>
                  <a:lnTo>
                    <a:pt x="2921558" y="3653938"/>
                  </a:lnTo>
                  <a:lnTo>
                    <a:pt x="2944223" y="3613062"/>
                  </a:lnTo>
                  <a:lnTo>
                    <a:pt x="2961049" y="3568919"/>
                  </a:lnTo>
                  <a:lnTo>
                    <a:pt x="2971522" y="3522024"/>
                  </a:lnTo>
                  <a:lnTo>
                    <a:pt x="2975127" y="3472891"/>
                  </a:lnTo>
                  <a:lnTo>
                    <a:pt x="2975127" y="332511"/>
                  </a:lnTo>
                  <a:lnTo>
                    <a:pt x="2971522" y="283375"/>
                  </a:lnTo>
                  <a:lnTo>
                    <a:pt x="2961049" y="236477"/>
                  </a:lnTo>
                  <a:lnTo>
                    <a:pt x="2944223" y="192332"/>
                  </a:lnTo>
                  <a:lnTo>
                    <a:pt x="2921558" y="151455"/>
                  </a:lnTo>
                  <a:lnTo>
                    <a:pt x="2893569" y="114359"/>
                  </a:lnTo>
                  <a:lnTo>
                    <a:pt x="2860770" y="81559"/>
                  </a:lnTo>
                  <a:lnTo>
                    <a:pt x="2823675" y="53569"/>
                  </a:lnTo>
                  <a:lnTo>
                    <a:pt x="2782799" y="30904"/>
                  </a:lnTo>
                  <a:lnTo>
                    <a:pt x="2738657" y="14078"/>
                  </a:lnTo>
                  <a:lnTo>
                    <a:pt x="2691761" y="3605"/>
                  </a:lnTo>
                  <a:lnTo>
                    <a:pt x="2642628" y="0"/>
                  </a:lnTo>
                  <a:close/>
                </a:path>
              </a:pathLst>
            </a:custGeom>
            <a:solidFill>
              <a:srgbClr val="C5E0B4"/>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8756078" y="1708721"/>
              <a:ext cx="2975610" cy="3805554"/>
            </a:xfrm>
            <a:custGeom>
              <a:avLst/>
              <a:gdLst/>
              <a:ahLst/>
              <a:cxnLst/>
              <a:rect l="l" t="t" r="r" b="b"/>
              <a:pathLst>
                <a:path w="2975609" h="3805554">
                  <a:moveTo>
                    <a:pt x="332501" y="0"/>
                  </a:moveTo>
                  <a:lnTo>
                    <a:pt x="2642628" y="0"/>
                  </a:lnTo>
                  <a:lnTo>
                    <a:pt x="2691764" y="3605"/>
                  </a:lnTo>
                  <a:lnTo>
                    <a:pt x="2738661" y="14077"/>
                  </a:lnTo>
                  <a:lnTo>
                    <a:pt x="2782805" y="30903"/>
                  </a:lnTo>
                  <a:lnTo>
                    <a:pt x="2823681" y="53567"/>
                  </a:lnTo>
                  <a:lnTo>
                    <a:pt x="2860775" y="81556"/>
                  </a:lnTo>
                  <a:lnTo>
                    <a:pt x="2893573" y="114355"/>
                  </a:lnTo>
                  <a:lnTo>
                    <a:pt x="2921561" y="151450"/>
                  </a:lnTo>
                  <a:lnTo>
                    <a:pt x="2944225" y="192326"/>
                  </a:lnTo>
                  <a:lnTo>
                    <a:pt x="2961050" y="236470"/>
                  </a:lnTo>
                  <a:lnTo>
                    <a:pt x="2971522" y="283366"/>
                  </a:lnTo>
                  <a:lnTo>
                    <a:pt x="2975127" y="332501"/>
                  </a:lnTo>
                  <a:lnTo>
                    <a:pt x="2975127" y="3472878"/>
                  </a:lnTo>
                  <a:lnTo>
                    <a:pt x="2971522" y="3522014"/>
                  </a:lnTo>
                  <a:lnTo>
                    <a:pt x="2961050" y="3568911"/>
                  </a:lnTo>
                  <a:lnTo>
                    <a:pt x="2944225" y="3613055"/>
                  </a:lnTo>
                  <a:lnTo>
                    <a:pt x="2921561" y="3653931"/>
                  </a:lnTo>
                  <a:lnTo>
                    <a:pt x="2893573" y="3691025"/>
                  </a:lnTo>
                  <a:lnTo>
                    <a:pt x="2860775" y="3723823"/>
                  </a:lnTo>
                  <a:lnTo>
                    <a:pt x="2823681" y="3751811"/>
                  </a:lnTo>
                  <a:lnTo>
                    <a:pt x="2782805" y="3774475"/>
                  </a:lnTo>
                  <a:lnTo>
                    <a:pt x="2738661" y="3791300"/>
                  </a:lnTo>
                  <a:lnTo>
                    <a:pt x="2691764" y="3801772"/>
                  </a:lnTo>
                  <a:lnTo>
                    <a:pt x="2642628" y="3805377"/>
                  </a:lnTo>
                  <a:lnTo>
                    <a:pt x="332501" y="3805377"/>
                  </a:lnTo>
                  <a:lnTo>
                    <a:pt x="283366" y="3801772"/>
                  </a:lnTo>
                  <a:lnTo>
                    <a:pt x="236470" y="3791300"/>
                  </a:lnTo>
                  <a:lnTo>
                    <a:pt x="192326" y="3774475"/>
                  </a:lnTo>
                  <a:lnTo>
                    <a:pt x="151450" y="3751811"/>
                  </a:lnTo>
                  <a:lnTo>
                    <a:pt x="114355" y="3723823"/>
                  </a:lnTo>
                  <a:lnTo>
                    <a:pt x="81556" y="3691025"/>
                  </a:lnTo>
                  <a:lnTo>
                    <a:pt x="53567" y="3653931"/>
                  </a:lnTo>
                  <a:lnTo>
                    <a:pt x="30903" y="3613055"/>
                  </a:lnTo>
                  <a:lnTo>
                    <a:pt x="14077" y="3568911"/>
                  </a:lnTo>
                  <a:lnTo>
                    <a:pt x="3605" y="3522014"/>
                  </a:lnTo>
                  <a:lnTo>
                    <a:pt x="0" y="3472878"/>
                  </a:lnTo>
                  <a:lnTo>
                    <a:pt x="0" y="332501"/>
                  </a:lnTo>
                  <a:lnTo>
                    <a:pt x="3605" y="283366"/>
                  </a:lnTo>
                  <a:lnTo>
                    <a:pt x="14077" y="236470"/>
                  </a:lnTo>
                  <a:lnTo>
                    <a:pt x="30903" y="192326"/>
                  </a:lnTo>
                  <a:lnTo>
                    <a:pt x="53567" y="151450"/>
                  </a:lnTo>
                  <a:lnTo>
                    <a:pt x="81556" y="114355"/>
                  </a:lnTo>
                  <a:lnTo>
                    <a:pt x="114355" y="81556"/>
                  </a:lnTo>
                  <a:lnTo>
                    <a:pt x="151450" y="53567"/>
                  </a:lnTo>
                  <a:lnTo>
                    <a:pt x="192326" y="30903"/>
                  </a:lnTo>
                  <a:lnTo>
                    <a:pt x="236470" y="14077"/>
                  </a:lnTo>
                  <a:lnTo>
                    <a:pt x="283366" y="3605"/>
                  </a:lnTo>
                  <a:lnTo>
                    <a:pt x="332501"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9042184"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9085046"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9085046"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9" name="object 9"/>
          <p:cNvGrpSpPr/>
          <p:nvPr/>
        </p:nvGrpSpPr>
        <p:grpSpPr>
          <a:xfrm>
            <a:off x="382010" y="1688871"/>
            <a:ext cx="8140065" cy="3891279"/>
            <a:chOff x="382010" y="1688871"/>
            <a:chExt cx="8140065" cy="3891279"/>
          </a:xfrm>
        </p:grpSpPr>
        <p:sp>
          <p:nvSpPr>
            <p:cNvPr id="10" name="object 10"/>
            <p:cNvSpPr/>
            <p:nvPr/>
          </p:nvSpPr>
          <p:spPr>
            <a:xfrm>
              <a:off x="382010" y="1688871"/>
              <a:ext cx="8139836" cy="3891102"/>
            </a:xfrm>
            <a:prstGeom prst="rect">
              <a:avLst/>
            </a:prstGeom>
            <a:blipFill>
              <a:blip r:embed="rId4"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p:nvPr/>
          </p:nvSpPr>
          <p:spPr>
            <a:xfrm>
              <a:off x="424873" y="1708721"/>
              <a:ext cx="8054340" cy="3805554"/>
            </a:xfrm>
            <a:custGeom>
              <a:avLst/>
              <a:gdLst/>
              <a:ahLst/>
              <a:cxnLst/>
              <a:rect l="l" t="t" r="r" b="b"/>
              <a:pathLst>
                <a:path w="8054340" h="3805554">
                  <a:moveTo>
                    <a:pt x="7669230" y="0"/>
                  </a:moveTo>
                  <a:lnTo>
                    <a:pt x="384877" y="0"/>
                  </a:lnTo>
                  <a:lnTo>
                    <a:pt x="336599" y="2998"/>
                  </a:lnTo>
                  <a:lnTo>
                    <a:pt x="290110" y="11755"/>
                  </a:lnTo>
                  <a:lnTo>
                    <a:pt x="245772" y="25908"/>
                  </a:lnTo>
                  <a:lnTo>
                    <a:pt x="203944" y="45096"/>
                  </a:lnTo>
                  <a:lnTo>
                    <a:pt x="164988" y="68960"/>
                  </a:lnTo>
                  <a:lnTo>
                    <a:pt x="129265" y="97138"/>
                  </a:lnTo>
                  <a:lnTo>
                    <a:pt x="97134" y="129270"/>
                  </a:lnTo>
                  <a:lnTo>
                    <a:pt x="68957" y="164995"/>
                  </a:lnTo>
                  <a:lnTo>
                    <a:pt x="45094" y="203952"/>
                  </a:lnTo>
                  <a:lnTo>
                    <a:pt x="25906" y="245780"/>
                  </a:lnTo>
                  <a:lnTo>
                    <a:pt x="11754" y="290119"/>
                  </a:lnTo>
                  <a:lnTo>
                    <a:pt x="2998" y="336608"/>
                  </a:lnTo>
                  <a:lnTo>
                    <a:pt x="0" y="384886"/>
                  </a:lnTo>
                  <a:lnTo>
                    <a:pt x="0" y="3420516"/>
                  </a:lnTo>
                  <a:lnTo>
                    <a:pt x="2998" y="3468794"/>
                  </a:lnTo>
                  <a:lnTo>
                    <a:pt x="11754" y="3515282"/>
                  </a:lnTo>
                  <a:lnTo>
                    <a:pt x="25906" y="3559620"/>
                  </a:lnTo>
                  <a:lnTo>
                    <a:pt x="45094" y="3601447"/>
                  </a:lnTo>
                  <a:lnTo>
                    <a:pt x="68957" y="3640402"/>
                  </a:lnTo>
                  <a:lnTo>
                    <a:pt x="97134" y="3676126"/>
                  </a:lnTo>
                  <a:lnTo>
                    <a:pt x="129265" y="3708256"/>
                  </a:lnTo>
                  <a:lnTo>
                    <a:pt x="164988" y="3736433"/>
                  </a:lnTo>
                  <a:lnTo>
                    <a:pt x="203944" y="3760295"/>
                  </a:lnTo>
                  <a:lnTo>
                    <a:pt x="245772" y="3779483"/>
                  </a:lnTo>
                  <a:lnTo>
                    <a:pt x="290110" y="3793635"/>
                  </a:lnTo>
                  <a:lnTo>
                    <a:pt x="336599" y="3802391"/>
                  </a:lnTo>
                  <a:lnTo>
                    <a:pt x="384877" y="3805389"/>
                  </a:lnTo>
                  <a:lnTo>
                    <a:pt x="7669230" y="3805389"/>
                  </a:lnTo>
                  <a:lnTo>
                    <a:pt x="7717508" y="3802391"/>
                  </a:lnTo>
                  <a:lnTo>
                    <a:pt x="7763996" y="3793635"/>
                  </a:lnTo>
                  <a:lnTo>
                    <a:pt x="7808334" y="3779483"/>
                  </a:lnTo>
                  <a:lnTo>
                    <a:pt x="7850161" y="3760295"/>
                  </a:lnTo>
                  <a:lnTo>
                    <a:pt x="7889116" y="3736433"/>
                  </a:lnTo>
                  <a:lnTo>
                    <a:pt x="7924840" y="3708256"/>
                  </a:lnTo>
                  <a:lnTo>
                    <a:pt x="7956970" y="3676126"/>
                  </a:lnTo>
                  <a:lnTo>
                    <a:pt x="7985147" y="3640402"/>
                  </a:lnTo>
                  <a:lnTo>
                    <a:pt x="8009009" y="3601447"/>
                  </a:lnTo>
                  <a:lnTo>
                    <a:pt x="8028197" y="3559620"/>
                  </a:lnTo>
                  <a:lnTo>
                    <a:pt x="8042349" y="3515282"/>
                  </a:lnTo>
                  <a:lnTo>
                    <a:pt x="8051105" y="3468794"/>
                  </a:lnTo>
                  <a:lnTo>
                    <a:pt x="8054103" y="3420516"/>
                  </a:lnTo>
                  <a:lnTo>
                    <a:pt x="8054103" y="384886"/>
                  </a:lnTo>
                  <a:lnTo>
                    <a:pt x="8051105" y="336608"/>
                  </a:lnTo>
                  <a:lnTo>
                    <a:pt x="8042349" y="290119"/>
                  </a:lnTo>
                  <a:lnTo>
                    <a:pt x="8028197" y="245780"/>
                  </a:lnTo>
                  <a:lnTo>
                    <a:pt x="8009009" y="203952"/>
                  </a:lnTo>
                  <a:lnTo>
                    <a:pt x="7985147" y="164995"/>
                  </a:lnTo>
                  <a:lnTo>
                    <a:pt x="7956970" y="129270"/>
                  </a:lnTo>
                  <a:lnTo>
                    <a:pt x="7924840" y="97138"/>
                  </a:lnTo>
                  <a:lnTo>
                    <a:pt x="7889116" y="68960"/>
                  </a:lnTo>
                  <a:lnTo>
                    <a:pt x="7850161" y="45096"/>
                  </a:lnTo>
                  <a:lnTo>
                    <a:pt x="7808334" y="25908"/>
                  </a:lnTo>
                  <a:lnTo>
                    <a:pt x="7763996" y="11755"/>
                  </a:lnTo>
                  <a:lnTo>
                    <a:pt x="7717508" y="2998"/>
                  </a:lnTo>
                  <a:lnTo>
                    <a:pt x="7669230" y="0"/>
                  </a:lnTo>
                  <a:close/>
                </a:path>
              </a:pathLst>
            </a:custGeom>
            <a:solidFill>
              <a:srgbClr val="BDD7EE"/>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2" name="object 12"/>
            <p:cNvSpPr/>
            <p:nvPr/>
          </p:nvSpPr>
          <p:spPr>
            <a:xfrm>
              <a:off x="424873" y="1708721"/>
              <a:ext cx="8054340" cy="3805554"/>
            </a:xfrm>
            <a:custGeom>
              <a:avLst/>
              <a:gdLst/>
              <a:ahLst/>
              <a:cxnLst/>
              <a:rect l="l" t="t" r="r" b="b"/>
              <a:pathLst>
                <a:path w="8054340" h="3805554">
                  <a:moveTo>
                    <a:pt x="384876" y="0"/>
                  </a:moveTo>
                  <a:lnTo>
                    <a:pt x="7669225" y="0"/>
                  </a:lnTo>
                  <a:lnTo>
                    <a:pt x="7717505" y="2998"/>
                  </a:lnTo>
                  <a:lnTo>
                    <a:pt x="7763996" y="11754"/>
                  </a:lnTo>
                  <a:lnTo>
                    <a:pt x="7808336" y="25906"/>
                  </a:lnTo>
                  <a:lnTo>
                    <a:pt x="7850164" y="45094"/>
                  </a:lnTo>
                  <a:lnTo>
                    <a:pt x="7889121" y="68956"/>
                  </a:lnTo>
                  <a:lnTo>
                    <a:pt x="7924845" y="97133"/>
                  </a:lnTo>
                  <a:lnTo>
                    <a:pt x="7956976" y="129264"/>
                  </a:lnTo>
                  <a:lnTo>
                    <a:pt x="7985154" y="164988"/>
                  </a:lnTo>
                  <a:lnTo>
                    <a:pt x="8009017" y="203943"/>
                  </a:lnTo>
                  <a:lnTo>
                    <a:pt x="8028204" y="245771"/>
                  </a:lnTo>
                  <a:lnTo>
                    <a:pt x="8042356" y="290109"/>
                  </a:lnTo>
                  <a:lnTo>
                    <a:pt x="8051112" y="336598"/>
                  </a:lnTo>
                  <a:lnTo>
                    <a:pt x="8054111" y="384876"/>
                  </a:lnTo>
                  <a:lnTo>
                    <a:pt x="8054111" y="3420503"/>
                  </a:lnTo>
                  <a:lnTo>
                    <a:pt x="8051112" y="3468781"/>
                  </a:lnTo>
                  <a:lnTo>
                    <a:pt x="8042356" y="3515269"/>
                  </a:lnTo>
                  <a:lnTo>
                    <a:pt x="8028204" y="3559607"/>
                  </a:lnTo>
                  <a:lnTo>
                    <a:pt x="8009017" y="3601434"/>
                  </a:lnTo>
                  <a:lnTo>
                    <a:pt x="7985154" y="3640390"/>
                  </a:lnTo>
                  <a:lnTo>
                    <a:pt x="7956976" y="3676113"/>
                  </a:lnTo>
                  <a:lnTo>
                    <a:pt x="7924845" y="3708243"/>
                  </a:lnTo>
                  <a:lnTo>
                    <a:pt x="7889121" y="3736420"/>
                  </a:lnTo>
                  <a:lnTo>
                    <a:pt x="7850164" y="3760283"/>
                  </a:lnTo>
                  <a:lnTo>
                    <a:pt x="7808336" y="3779470"/>
                  </a:lnTo>
                  <a:lnTo>
                    <a:pt x="7763996" y="3793622"/>
                  </a:lnTo>
                  <a:lnTo>
                    <a:pt x="7717505" y="3802378"/>
                  </a:lnTo>
                  <a:lnTo>
                    <a:pt x="7669225" y="3805377"/>
                  </a:lnTo>
                  <a:lnTo>
                    <a:pt x="384876" y="3805377"/>
                  </a:lnTo>
                  <a:lnTo>
                    <a:pt x="336598" y="3802378"/>
                  </a:lnTo>
                  <a:lnTo>
                    <a:pt x="290109" y="3793622"/>
                  </a:lnTo>
                  <a:lnTo>
                    <a:pt x="245771" y="3779470"/>
                  </a:lnTo>
                  <a:lnTo>
                    <a:pt x="203943" y="3760283"/>
                  </a:lnTo>
                  <a:lnTo>
                    <a:pt x="164988" y="3736420"/>
                  </a:lnTo>
                  <a:lnTo>
                    <a:pt x="129264" y="3708243"/>
                  </a:lnTo>
                  <a:lnTo>
                    <a:pt x="97133" y="3676113"/>
                  </a:lnTo>
                  <a:lnTo>
                    <a:pt x="68956" y="3640390"/>
                  </a:lnTo>
                  <a:lnTo>
                    <a:pt x="45094" y="3601434"/>
                  </a:lnTo>
                  <a:lnTo>
                    <a:pt x="25906" y="3559607"/>
                  </a:lnTo>
                  <a:lnTo>
                    <a:pt x="11754" y="3515269"/>
                  </a:lnTo>
                  <a:lnTo>
                    <a:pt x="2998" y="3468781"/>
                  </a:lnTo>
                  <a:lnTo>
                    <a:pt x="0" y="3420503"/>
                  </a:lnTo>
                  <a:lnTo>
                    <a:pt x="0" y="384876"/>
                  </a:lnTo>
                  <a:lnTo>
                    <a:pt x="2998" y="336598"/>
                  </a:lnTo>
                  <a:lnTo>
                    <a:pt x="11754" y="290109"/>
                  </a:lnTo>
                  <a:lnTo>
                    <a:pt x="25906" y="245771"/>
                  </a:lnTo>
                  <a:lnTo>
                    <a:pt x="45094" y="203943"/>
                  </a:lnTo>
                  <a:lnTo>
                    <a:pt x="68956" y="164988"/>
                  </a:lnTo>
                  <a:lnTo>
                    <a:pt x="97133" y="129264"/>
                  </a:lnTo>
                  <a:lnTo>
                    <a:pt x="129264" y="97133"/>
                  </a:lnTo>
                  <a:lnTo>
                    <a:pt x="164988" y="68956"/>
                  </a:lnTo>
                  <a:lnTo>
                    <a:pt x="203943" y="45094"/>
                  </a:lnTo>
                  <a:lnTo>
                    <a:pt x="245771" y="25906"/>
                  </a:lnTo>
                  <a:lnTo>
                    <a:pt x="290109" y="11754"/>
                  </a:lnTo>
                  <a:lnTo>
                    <a:pt x="336598" y="2998"/>
                  </a:lnTo>
                  <a:lnTo>
                    <a:pt x="384876"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3" name="object 13"/>
            <p:cNvSpPr/>
            <p:nvPr/>
          </p:nvSpPr>
          <p:spPr>
            <a:xfrm>
              <a:off x="646337"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4" name="object 14"/>
            <p:cNvSpPr/>
            <p:nvPr/>
          </p:nvSpPr>
          <p:spPr>
            <a:xfrm>
              <a:off x="689199" y="2373744"/>
              <a:ext cx="2331720" cy="1764664"/>
            </a:xfrm>
            <a:custGeom>
              <a:avLst/>
              <a:gdLst/>
              <a:ahLst/>
              <a:cxnLst/>
              <a:rect l="l" t="t" r="r" b="b"/>
              <a:pathLst>
                <a:path w="2331720" h="1764664">
                  <a:moveTo>
                    <a:pt x="2037071" y="0"/>
                  </a:moveTo>
                  <a:lnTo>
                    <a:pt x="294030" y="0"/>
                  </a:lnTo>
                  <a:lnTo>
                    <a:pt x="246337" y="3848"/>
                  </a:lnTo>
                  <a:lnTo>
                    <a:pt x="201094" y="14990"/>
                  </a:lnTo>
                  <a:lnTo>
                    <a:pt x="158906" y="32820"/>
                  </a:lnTo>
                  <a:lnTo>
                    <a:pt x="120379" y="56732"/>
                  </a:lnTo>
                  <a:lnTo>
                    <a:pt x="86119" y="86121"/>
                  </a:lnTo>
                  <a:lnTo>
                    <a:pt x="56730" y="120382"/>
                  </a:lnTo>
                  <a:lnTo>
                    <a:pt x="32819" y="158909"/>
                  </a:lnTo>
                  <a:lnTo>
                    <a:pt x="14989" y="201096"/>
                  </a:lnTo>
                  <a:lnTo>
                    <a:pt x="3848" y="246338"/>
                  </a:lnTo>
                  <a:lnTo>
                    <a:pt x="0" y="294030"/>
                  </a:lnTo>
                  <a:lnTo>
                    <a:pt x="0" y="1470113"/>
                  </a:lnTo>
                  <a:lnTo>
                    <a:pt x="3848" y="1517808"/>
                  </a:lnTo>
                  <a:lnTo>
                    <a:pt x="14989" y="1563052"/>
                  </a:lnTo>
                  <a:lnTo>
                    <a:pt x="32819" y="1605240"/>
                  </a:lnTo>
                  <a:lnTo>
                    <a:pt x="56730" y="1643767"/>
                  </a:lnTo>
                  <a:lnTo>
                    <a:pt x="86119" y="1678027"/>
                  </a:lnTo>
                  <a:lnTo>
                    <a:pt x="120379" y="1707415"/>
                  </a:lnTo>
                  <a:lnTo>
                    <a:pt x="158906" y="1731326"/>
                  </a:lnTo>
                  <a:lnTo>
                    <a:pt x="201094" y="1749155"/>
                  </a:lnTo>
                  <a:lnTo>
                    <a:pt x="246337" y="1760296"/>
                  </a:lnTo>
                  <a:lnTo>
                    <a:pt x="294030" y="1764144"/>
                  </a:lnTo>
                  <a:lnTo>
                    <a:pt x="2037071" y="1764144"/>
                  </a:lnTo>
                  <a:lnTo>
                    <a:pt x="2084762" y="1760296"/>
                  </a:lnTo>
                  <a:lnTo>
                    <a:pt x="2130005" y="1749155"/>
                  </a:lnTo>
                  <a:lnTo>
                    <a:pt x="2172192" y="1731326"/>
                  </a:lnTo>
                  <a:lnTo>
                    <a:pt x="2210718" y="1707415"/>
                  </a:lnTo>
                  <a:lnTo>
                    <a:pt x="2244979" y="1678027"/>
                  </a:lnTo>
                  <a:lnTo>
                    <a:pt x="2274368" y="1643767"/>
                  </a:lnTo>
                  <a:lnTo>
                    <a:pt x="2298281" y="1605240"/>
                  </a:lnTo>
                  <a:lnTo>
                    <a:pt x="2316111" y="1563052"/>
                  </a:lnTo>
                  <a:lnTo>
                    <a:pt x="2327252" y="1517808"/>
                  </a:lnTo>
                  <a:lnTo>
                    <a:pt x="2331101" y="1470113"/>
                  </a:lnTo>
                  <a:lnTo>
                    <a:pt x="2331101" y="294030"/>
                  </a:lnTo>
                  <a:lnTo>
                    <a:pt x="2327252" y="246338"/>
                  </a:lnTo>
                  <a:lnTo>
                    <a:pt x="2316111" y="201096"/>
                  </a:lnTo>
                  <a:lnTo>
                    <a:pt x="2298281" y="158909"/>
                  </a:lnTo>
                  <a:lnTo>
                    <a:pt x="2274368" y="120382"/>
                  </a:lnTo>
                  <a:lnTo>
                    <a:pt x="2244979" y="86121"/>
                  </a:lnTo>
                  <a:lnTo>
                    <a:pt x="2210718" y="56732"/>
                  </a:lnTo>
                  <a:lnTo>
                    <a:pt x="2172192" y="32820"/>
                  </a:lnTo>
                  <a:lnTo>
                    <a:pt x="2130005" y="14990"/>
                  </a:lnTo>
                  <a:lnTo>
                    <a:pt x="2084762" y="3848"/>
                  </a:lnTo>
                  <a:lnTo>
                    <a:pt x="2037071"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5" name="object 15"/>
            <p:cNvSpPr/>
            <p:nvPr/>
          </p:nvSpPr>
          <p:spPr>
            <a:xfrm>
              <a:off x="689199"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6" name="object 16"/>
          <p:cNvSpPr txBox="1">
            <a:spLocks noGrp="1"/>
          </p:cNvSpPr>
          <p:nvPr>
            <p:ph type="title"/>
          </p:nvPr>
        </p:nvSpPr>
        <p:spPr>
          <a:xfrm>
            <a:off x="266700" y="279400"/>
            <a:ext cx="5181600" cy="695960"/>
          </a:xfrm>
          <a:prstGeom prst="rect">
            <a:avLst/>
          </a:prstGeom>
        </p:spPr>
        <p:txBody>
          <a:bodyPr vert="horz" wrap="square" lIns="0" tIns="12700" rIns="0" bIns="0" rtlCol="0">
            <a:spAutoFit/>
          </a:bodyPr>
          <a:lstStyle/>
          <a:p>
            <a:pPr marL="12700">
              <a:lnSpc>
                <a:spcPct val="100000"/>
              </a:lnSpc>
              <a:spcBef>
                <a:spcPts val="100"/>
              </a:spcBef>
              <a:tabLst>
                <a:tab pos="2218055" algn="l"/>
                <a:tab pos="3460115" algn="l"/>
              </a:tabLst>
            </a:pPr>
            <a:r>
              <a:rPr sz="4400" dirty="0">
                <a:solidFill>
                  <a:schemeClr val="accent1">
                    <a:lumMod val="75000"/>
                  </a:schemeClr>
                </a:solidFill>
                <a:latin typeface="Corbel" panose="020B0503020204020204" pitchFamily="34" charset="0"/>
              </a:rPr>
              <a:t>Amazon	EC2	Pricing</a:t>
            </a:r>
            <a:endParaRPr sz="4400">
              <a:solidFill>
                <a:schemeClr val="accent1">
                  <a:lumMod val="75000"/>
                </a:schemeClr>
              </a:solidFill>
              <a:latin typeface="Corbel" panose="020B0503020204020204" pitchFamily="34" charset="0"/>
            </a:endParaRPr>
          </a:p>
        </p:txBody>
      </p:sp>
      <p:sp>
        <p:nvSpPr>
          <p:cNvPr id="17" name="object 17"/>
          <p:cNvSpPr txBox="1"/>
          <p:nvPr/>
        </p:nvSpPr>
        <p:spPr>
          <a:xfrm>
            <a:off x="977900" y="3048000"/>
            <a:ext cx="17532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chemeClr val="accent1">
                    <a:lumMod val="75000"/>
                  </a:schemeClr>
                </a:solidFill>
                <a:latin typeface="Corbel" panose="020B0503020204020204" pitchFamily="34" charset="0"/>
                <a:cs typeface="Arial"/>
              </a:rPr>
              <a:t>On-Demand</a:t>
            </a:r>
            <a:endParaRPr sz="2400">
              <a:solidFill>
                <a:schemeClr val="accent1">
                  <a:lumMod val="75000"/>
                </a:schemeClr>
              </a:solidFill>
              <a:latin typeface="Corbel" panose="020B0503020204020204" pitchFamily="34" charset="0"/>
              <a:cs typeface="Arial"/>
            </a:endParaRPr>
          </a:p>
        </p:txBody>
      </p:sp>
      <p:grpSp>
        <p:nvGrpSpPr>
          <p:cNvPr id="18" name="object 18"/>
          <p:cNvGrpSpPr/>
          <p:nvPr/>
        </p:nvGrpSpPr>
        <p:grpSpPr>
          <a:xfrm>
            <a:off x="3214039" y="2353881"/>
            <a:ext cx="2417445" cy="1850389"/>
            <a:chOff x="3214039" y="2353881"/>
            <a:chExt cx="2417445" cy="1850389"/>
          </a:xfrm>
        </p:grpSpPr>
        <p:sp>
          <p:nvSpPr>
            <p:cNvPr id="19" name="object 19"/>
            <p:cNvSpPr/>
            <p:nvPr/>
          </p:nvSpPr>
          <p:spPr>
            <a:xfrm>
              <a:off x="3214039"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0" name="object 20"/>
            <p:cNvSpPr/>
            <p:nvPr/>
          </p:nvSpPr>
          <p:spPr>
            <a:xfrm>
              <a:off x="3256902"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1" name="object 21"/>
            <p:cNvSpPr/>
            <p:nvPr/>
          </p:nvSpPr>
          <p:spPr>
            <a:xfrm>
              <a:off x="3256902"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2" name="object 22"/>
          <p:cNvSpPr txBox="1"/>
          <p:nvPr/>
        </p:nvSpPr>
        <p:spPr>
          <a:xfrm>
            <a:off x="3708400" y="2870200"/>
            <a:ext cx="1431925" cy="759460"/>
          </a:xfrm>
          <a:prstGeom prst="rect">
            <a:avLst/>
          </a:prstGeom>
        </p:spPr>
        <p:txBody>
          <a:bodyPr vert="horz" wrap="square" lIns="0" tIns="10160" rIns="0" bIns="0" rtlCol="0">
            <a:spAutoFit/>
          </a:bodyPr>
          <a:lstStyle/>
          <a:p>
            <a:pPr marL="12700" marR="5080" indent="368300">
              <a:lnSpc>
                <a:spcPct val="100699"/>
              </a:lnSpc>
              <a:spcBef>
                <a:spcPts val="80"/>
              </a:spcBef>
            </a:pPr>
            <a:r>
              <a:rPr sz="2400" b="1" spc="-5" dirty="0">
                <a:solidFill>
                  <a:schemeClr val="accent1">
                    <a:lumMod val="75000"/>
                  </a:schemeClr>
                </a:solidFill>
                <a:latin typeface="Corbel" panose="020B0503020204020204" pitchFamily="34" charset="0"/>
                <a:cs typeface="Arial"/>
              </a:rPr>
              <a:t>Spot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grpSp>
        <p:nvGrpSpPr>
          <p:cNvPr id="23" name="object 23"/>
          <p:cNvGrpSpPr/>
          <p:nvPr/>
        </p:nvGrpSpPr>
        <p:grpSpPr>
          <a:xfrm>
            <a:off x="5781751" y="2353881"/>
            <a:ext cx="2417445" cy="1850389"/>
            <a:chOff x="5781751" y="2353881"/>
            <a:chExt cx="2417445" cy="1850389"/>
          </a:xfrm>
        </p:grpSpPr>
        <p:sp>
          <p:nvSpPr>
            <p:cNvPr id="24" name="object 24"/>
            <p:cNvSpPr/>
            <p:nvPr/>
          </p:nvSpPr>
          <p:spPr>
            <a:xfrm>
              <a:off x="5781751"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5" name="object 25"/>
            <p:cNvSpPr/>
            <p:nvPr/>
          </p:nvSpPr>
          <p:spPr>
            <a:xfrm>
              <a:off x="5824613"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6" name="object 26"/>
            <p:cNvSpPr/>
            <p:nvPr/>
          </p:nvSpPr>
          <p:spPr>
            <a:xfrm>
              <a:off x="5824613"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7" name="object 27"/>
          <p:cNvSpPr txBox="1"/>
          <p:nvPr/>
        </p:nvSpPr>
        <p:spPr>
          <a:xfrm>
            <a:off x="6273800" y="2870200"/>
            <a:ext cx="1431925" cy="759460"/>
          </a:xfrm>
          <a:prstGeom prst="rect">
            <a:avLst/>
          </a:prstGeom>
        </p:spPr>
        <p:txBody>
          <a:bodyPr vert="horz" wrap="square" lIns="0" tIns="10160" rIns="0" bIns="0" rtlCol="0">
            <a:spAutoFit/>
          </a:bodyPr>
          <a:lstStyle/>
          <a:p>
            <a:pPr marL="12700" marR="5080" indent="12700">
              <a:lnSpc>
                <a:spcPct val="100699"/>
              </a:lnSpc>
              <a:spcBef>
                <a:spcPts val="80"/>
              </a:spcBef>
            </a:pPr>
            <a:r>
              <a:rPr sz="2400" b="1" spc="-5" dirty="0">
                <a:solidFill>
                  <a:schemeClr val="accent1">
                    <a:lumMod val="75000"/>
                  </a:schemeClr>
                </a:solidFill>
                <a:latin typeface="Corbel" panose="020B0503020204020204" pitchFamily="34" charset="0"/>
                <a:cs typeface="Arial"/>
              </a:rPr>
              <a:t>Reserved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sp>
        <p:nvSpPr>
          <p:cNvPr id="28" name="object 28"/>
          <p:cNvSpPr txBox="1"/>
          <p:nvPr/>
        </p:nvSpPr>
        <p:spPr>
          <a:xfrm>
            <a:off x="9512300" y="2870200"/>
            <a:ext cx="1482725" cy="759460"/>
          </a:xfrm>
          <a:prstGeom prst="rect">
            <a:avLst/>
          </a:prstGeom>
        </p:spPr>
        <p:txBody>
          <a:bodyPr vert="horz" wrap="square" lIns="0" tIns="10160" rIns="0" bIns="0" rtlCol="0">
            <a:spAutoFit/>
          </a:bodyPr>
          <a:lstStyle/>
          <a:p>
            <a:pPr marL="317500" marR="5080" indent="-304800">
              <a:lnSpc>
                <a:spcPct val="100699"/>
              </a:lnSpc>
              <a:spcBef>
                <a:spcPts val="80"/>
              </a:spcBef>
            </a:pPr>
            <a:r>
              <a:rPr sz="2400" b="1" dirty="0">
                <a:solidFill>
                  <a:schemeClr val="accent1">
                    <a:lumMod val="75000"/>
                  </a:schemeClr>
                </a:solidFill>
                <a:latin typeface="Corbel" panose="020B0503020204020204" pitchFamily="34" charset="0"/>
                <a:cs typeface="Arial"/>
              </a:rPr>
              <a:t>De</a:t>
            </a:r>
            <a:r>
              <a:rPr sz="2400" b="1" spc="-5" dirty="0">
                <a:solidFill>
                  <a:schemeClr val="accent1">
                    <a:lumMod val="75000"/>
                  </a:schemeClr>
                </a:solidFill>
                <a:latin typeface="Corbel" panose="020B0503020204020204" pitchFamily="34" charset="0"/>
                <a:cs typeface="Arial"/>
              </a:rPr>
              <a:t>di</a:t>
            </a:r>
            <a:r>
              <a:rPr sz="2400" b="1" dirty="0">
                <a:solidFill>
                  <a:schemeClr val="accent1">
                    <a:lumMod val="75000"/>
                  </a:schemeClr>
                </a:solidFill>
                <a:latin typeface="Corbel" panose="020B0503020204020204" pitchFamily="34" charset="0"/>
                <a:cs typeface="Arial"/>
              </a:rPr>
              <a:t>cated  </a:t>
            </a:r>
            <a:r>
              <a:rPr sz="2400" b="1" spc="-5" dirty="0">
                <a:solidFill>
                  <a:schemeClr val="accent1">
                    <a:lumMod val="75000"/>
                  </a:schemeClr>
                </a:solidFill>
                <a:latin typeface="Corbel" panose="020B0503020204020204" pitchFamily="34" charset="0"/>
                <a:cs typeface="Arial"/>
              </a:rPr>
              <a:t>Hosts</a:t>
            </a:r>
            <a:endParaRPr sz="2400">
              <a:solidFill>
                <a:schemeClr val="accent1">
                  <a:lumMod val="75000"/>
                </a:schemeClr>
              </a:solidFill>
              <a:latin typeface="Corbel" panose="020B0503020204020204" pitchFamily="34" charset="0"/>
              <a:cs typeface="Arial"/>
            </a:endParaRPr>
          </a:p>
        </p:txBody>
      </p:sp>
      <p:sp>
        <p:nvSpPr>
          <p:cNvPr id="29" name="object 29"/>
          <p:cNvSpPr txBox="1"/>
          <p:nvPr/>
        </p:nvSpPr>
        <p:spPr>
          <a:xfrm>
            <a:off x="723900" y="4673600"/>
            <a:ext cx="6043295" cy="787400"/>
          </a:xfrm>
          <a:prstGeom prst="rect">
            <a:avLst/>
          </a:prstGeom>
        </p:spPr>
        <p:txBody>
          <a:bodyPr vert="horz" wrap="square" lIns="0" tIns="88900" rIns="0" bIns="0" rtlCol="0">
            <a:spAutoFit/>
          </a:bodyPr>
          <a:lstStyle/>
          <a:p>
            <a:pPr marL="241300" indent="-228600">
              <a:lnSpc>
                <a:spcPct val="100000"/>
              </a:lnSpc>
              <a:spcBef>
                <a:spcPts val="7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Per-second billing (Amazon Linux and </a:t>
            </a:r>
            <a:r>
              <a:rPr sz="2000" spc="-5" dirty="0">
                <a:solidFill>
                  <a:schemeClr val="accent1">
                    <a:lumMod val="75000"/>
                  </a:schemeClr>
                </a:solidFill>
                <a:latin typeface="Corbel" panose="020B0503020204020204" pitchFamily="34" charset="0"/>
                <a:cs typeface="Arial"/>
              </a:rPr>
              <a:t>Ubuntu</a:t>
            </a:r>
            <a:r>
              <a:rPr sz="2000" spc="-8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only)</a:t>
            </a:r>
          </a:p>
          <a:p>
            <a:pPr marL="241300" indent="-228600">
              <a:lnSpc>
                <a:spcPct val="100000"/>
              </a:lnSpc>
              <a:spcBef>
                <a:spcPts val="6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 billing (All </a:t>
            </a:r>
            <a:r>
              <a:rPr sz="2000" spc="-5" dirty="0">
                <a:solidFill>
                  <a:schemeClr val="accent1">
                    <a:lumMod val="75000"/>
                  </a:schemeClr>
                </a:solidFill>
                <a:latin typeface="Corbel" panose="020B0503020204020204" pitchFamily="34" charset="0"/>
                <a:cs typeface="Arial"/>
              </a:rPr>
              <a:t>other</a:t>
            </a:r>
            <a:r>
              <a:rPr sz="2000" spc="-2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OSs)</a:t>
            </a:r>
            <a:endParaRPr sz="2000" dirty="0">
              <a:solidFill>
                <a:schemeClr val="accent1">
                  <a:lumMod val="75000"/>
                </a:schemeClr>
              </a:solidFill>
              <a:latin typeface="Corbel" panose="020B0503020204020204" pitchFamily="34" charset="0"/>
              <a:cs typeface="Arial"/>
            </a:endParaRPr>
          </a:p>
        </p:txBody>
      </p:sp>
      <p:sp>
        <p:nvSpPr>
          <p:cNvPr id="30" name="object 30"/>
          <p:cNvSpPr txBox="1"/>
          <p:nvPr/>
        </p:nvSpPr>
        <p:spPr>
          <a:xfrm>
            <a:off x="8902700" y="5054600"/>
            <a:ext cx="1962785" cy="33020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a:t>
            </a:r>
            <a:r>
              <a:rPr sz="2000" spc="-9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billing</a:t>
            </a:r>
            <a:endParaRPr sz="2000">
              <a:solidFill>
                <a:schemeClr val="accent1">
                  <a:lumMod val="75000"/>
                </a:schemeClr>
              </a:solidFill>
              <a:latin typeface="Corbel" panose="020B0503020204020204" pitchFamily="34" charset="0"/>
              <a:cs typeface="Arial"/>
            </a:endParaRPr>
          </a:p>
        </p:txBody>
      </p:sp>
      <p:sp>
        <p:nvSpPr>
          <p:cNvPr id="31" name="object 31"/>
          <p:cNvSpPr/>
          <p:nvPr/>
        </p:nvSpPr>
        <p:spPr>
          <a:xfrm>
            <a:off x="11457775" y="6039818"/>
            <a:ext cx="662124" cy="786740"/>
          </a:xfrm>
          <a:prstGeom prst="rect">
            <a:avLst/>
          </a:prstGeom>
          <a:blipFill>
            <a:blip r:embed="rId5"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832866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a:latin typeface="Arial" panose="020B0604020202020204" pitchFamily="34" charset="0"/>
                <a:cs typeface="Arial" panose="020B0604020202020204" pitchFamily="34" charset="0"/>
              </a:rPr>
              <a:t>EC2 </a:t>
            </a:r>
            <a:r>
              <a:rPr lang="ko-KR" altLang="en-US" sz="3000" dirty="0">
                <a:latin typeface="Arial" panose="020B0604020202020204" pitchFamily="34" charset="0"/>
                <a:cs typeface="Arial" panose="020B0604020202020204" pitchFamily="34" charset="0"/>
              </a:rPr>
              <a:t>생성</a:t>
            </a: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EC2 </a:t>
            </a:r>
            <a:r>
              <a:rPr lang="ko-KR" altLang="en-US" sz="2400" dirty="0">
                <a:latin typeface="Arial" panose="020B0604020202020204" pitchFamily="34" charset="0"/>
                <a:cs typeface="Arial" panose="020B0604020202020204" pitchFamily="34" charset="0"/>
              </a:rPr>
              <a:t>만들기</a:t>
            </a:r>
            <a:endParaRPr lang="en-US" altLang="ko-KR" sz="2400" dirty="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설정 </a:t>
            </a:r>
            <a:r>
              <a:rPr lang="en-US" altLang="ko-KR" dirty="0">
                <a:latin typeface="Arial" panose="020B0604020202020204" pitchFamily="34" charset="0"/>
                <a:cs typeface="Arial" panose="020B0604020202020204" pitchFamily="34" charset="0"/>
              </a:rPr>
              <a:t>: </a:t>
            </a:r>
            <a:r>
              <a:rPr lang="ko-KR" altLang="ko-KR" dirty="0"/>
              <a:t>AMI, 타입, </a:t>
            </a:r>
            <a:r>
              <a:rPr lang="ko-KR" altLang="ko-KR" dirty="0" err="1"/>
              <a:t>세부설정</a:t>
            </a:r>
            <a:r>
              <a:rPr lang="ko-KR" altLang="ko-KR" dirty="0"/>
              <a:t>, </a:t>
            </a:r>
            <a:r>
              <a:rPr lang="ko-KR" altLang="ko-KR" dirty="0" err="1"/>
              <a:t>보안그룹</a:t>
            </a:r>
            <a:r>
              <a:rPr lang="ko-KR" altLang="ko-KR" dirty="0"/>
              <a:t>, </a:t>
            </a:r>
            <a:r>
              <a:rPr lang="ko-KR" altLang="ko-KR" dirty="0" err="1"/>
              <a:t>키발급</a:t>
            </a:r>
            <a:endParaRPr lang="en-US" altLang="ko-KR" dirty="0"/>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실행 </a:t>
            </a:r>
            <a:r>
              <a:rPr lang="en-US" altLang="ko-KR" dirty="0">
                <a:latin typeface="Arial" panose="020B0604020202020204" pitchFamily="34" charset="0"/>
                <a:cs typeface="Arial" panose="020B0604020202020204" pitchFamily="34" charset="0"/>
              </a:rPr>
              <a:t>: launch</a:t>
            </a:r>
            <a:endParaRPr lang="en-US" altLang="ko-KR" dirty="0"/>
          </a:p>
          <a:p>
            <a:pPr marL="228600" indent="-342900"/>
            <a:r>
              <a:rPr lang="en-US" altLang="ko-KR" dirty="0"/>
              <a:t>EC2 </a:t>
            </a:r>
            <a:r>
              <a:rPr lang="ko-KR" altLang="en-US" dirty="0"/>
              <a:t>접속</a:t>
            </a:r>
            <a:r>
              <a:rPr lang="en-US" altLang="ko-KR" dirty="0"/>
              <a:t>	</a:t>
            </a:r>
          </a:p>
          <a:p>
            <a:pPr marL="571500" lvl="1"/>
            <a:r>
              <a:rPr lang="ko-KR" altLang="ko-KR" dirty="0" err="1"/>
              <a:t>Linux</a:t>
            </a:r>
            <a:r>
              <a:rPr lang="ko-KR" altLang="ko-KR" dirty="0"/>
              <a:t> : SSH</a:t>
            </a:r>
            <a:endParaRPr lang="en-US" altLang="ko-KR" dirty="0"/>
          </a:p>
          <a:p>
            <a:pPr marL="914400" lvl="3">
              <a:lnSpc>
                <a:spcPct val="80000"/>
              </a:lnSpc>
              <a:spcAft>
                <a:spcPts val="800"/>
              </a:spcAft>
            </a:pPr>
            <a:r>
              <a:rPr lang="en-US" altLang="ko-KR" sz="2000" dirty="0" err="1"/>
              <a:t>PuttyGen</a:t>
            </a:r>
            <a:r>
              <a:rPr lang="ko-KR" altLang="en-US" sz="2000" dirty="0"/>
              <a:t>으로 </a:t>
            </a:r>
            <a:r>
              <a:rPr lang="en-US" altLang="ko-KR" sz="2000" dirty="0"/>
              <a:t>PPK </a:t>
            </a:r>
            <a:r>
              <a:rPr lang="ko-KR" altLang="en-US" sz="2000" dirty="0"/>
              <a:t>파일 만들기 </a:t>
            </a:r>
            <a:r>
              <a:rPr lang="en-US" altLang="ko-KR" sz="2000" dirty="0"/>
              <a:t>(</a:t>
            </a:r>
            <a:r>
              <a:rPr lang="en-US" altLang="ko-KR" sz="2000" dirty="0" err="1"/>
              <a:t>keypair</a:t>
            </a:r>
            <a:r>
              <a:rPr lang="en-US" altLang="ko-KR" sz="2000" dirty="0"/>
              <a:t>)</a:t>
            </a:r>
          </a:p>
          <a:p>
            <a:pPr marL="914400" lvl="3"/>
            <a:r>
              <a:rPr lang="en-US" altLang="ko-KR" sz="2000" dirty="0"/>
              <a:t>Putty : SSH </a:t>
            </a:r>
            <a:r>
              <a:rPr lang="ko-KR" altLang="en-US" sz="2000" dirty="0"/>
              <a:t>접속</a:t>
            </a:r>
            <a:endParaRPr lang="en-US" altLang="ko-KR" sz="2000" dirty="0"/>
          </a:p>
          <a:p>
            <a:pPr marL="571500" lvl="1"/>
            <a:r>
              <a:rPr lang="en-US" altLang="ko-KR" dirty="0"/>
              <a:t>Window : RDP</a:t>
            </a:r>
          </a:p>
          <a:p>
            <a:pPr marL="914400" lvl="3"/>
            <a:r>
              <a:rPr lang="ko-KR" altLang="ko-KR" sz="2000" dirty="0"/>
              <a:t>원격데스크톱파일다운로드 (RDP) </a:t>
            </a:r>
            <a:endParaRPr lang="en-US" altLang="ko-KR" sz="2000" dirty="0"/>
          </a:p>
          <a:p>
            <a:pPr marL="914400" lvl="3"/>
            <a:r>
              <a:rPr lang="ko-KR" altLang="ko-KR" dirty="0" err="1"/>
              <a:t>키페어</a:t>
            </a:r>
            <a:r>
              <a:rPr lang="ko-KR" altLang="ko-KR" dirty="0"/>
              <a:t>--암호 복사 --&gt; RDP </a:t>
            </a:r>
            <a:r>
              <a:rPr lang="ko-KR" altLang="ko-KR" dirty="0" err="1"/>
              <a:t>Administrator</a:t>
            </a:r>
            <a:r>
              <a:rPr lang="en-US" altLang="ko-KR" dirty="0"/>
              <a:t>,</a:t>
            </a:r>
            <a:r>
              <a:rPr lang="ko-KR" altLang="ko-KR" dirty="0"/>
              <a:t> </a:t>
            </a:r>
            <a:r>
              <a:rPr lang="ko-KR" altLang="ko-KR" dirty="0" err="1"/>
              <a:t>pw</a:t>
            </a:r>
            <a:r>
              <a:rPr lang="ko-KR" altLang="ko-KR" dirty="0"/>
              <a:t>:</a:t>
            </a:r>
          </a:p>
          <a:p>
            <a:pPr marL="685800" lvl="3" indent="0">
              <a:buNone/>
            </a:pPr>
            <a:endParaRPr lang="en-US" altLang="ko-KR" sz="2000" dirty="0"/>
          </a:p>
          <a:p>
            <a:pPr marL="571500" lvl="1"/>
            <a:endParaRPr lang="ko-KR" altLang="ko-KR" dirty="0"/>
          </a:p>
          <a:p>
            <a:pPr marL="571500" lvl="1"/>
            <a:endParaRPr lang="en-US" altLang="ko-KR" dirty="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  (.76 vs</a:t>
            </a:r>
            <a:r>
              <a:rPr lang="ko-KR" altLang="en-US" dirty="0"/>
              <a:t> </a:t>
            </a:r>
            <a:r>
              <a:rPr lang="en-US" altLang="ko-KR" dirty="0"/>
              <a:t>0.78 private </a:t>
            </a:r>
            <a:r>
              <a:rPr lang="en-US" altLang="ko-KR" dirty="0" err="1"/>
              <a:t>ppk</a:t>
            </a:r>
            <a:r>
              <a:rPr lang="en-US" altLang="ko-KR" dirty="0"/>
              <a:t> )</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ko-KR" altLang="ko-KR" dirty="0"/>
          </a:p>
          <a:p>
            <a:pPr lvl="1"/>
            <a:endParaRPr lang="en-US" altLang="ko-KR" dirty="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BD711-DB89-8C40-9439-BD4A0A71CC13}"/>
              </a:ext>
            </a:extLst>
          </p:cNvPr>
          <p:cNvSpPr>
            <a:spLocks noGrp="1"/>
          </p:cNvSpPr>
          <p:nvPr>
            <p:ph type="title"/>
          </p:nvPr>
        </p:nvSpPr>
        <p:spPr>
          <a:xfrm>
            <a:off x="521207" y="448056"/>
            <a:ext cx="9014679" cy="640080"/>
          </a:xfrm>
        </p:spPr>
        <p:txBody>
          <a:bodyPr>
            <a:normAutofit/>
          </a:bodyPr>
          <a:lstStyle/>
          <a:p>
            <a:r>
              <a:rPr lang="en-US" altLang="ko-KR" dirty="0"/>
              <a:t>MAC </a:t>
            </a:r>
            <a:r>
              <a:rPr lang="ko-KR" altLang="en-US" dirty="0"/>
              <a:t>운영체제 내의 </a:t>
            </a:r>
            <a:r>
              <a:rPr lang="en-US" altLang="ko-KR" dirty="0"/>
              <a:t>SSH</a:t>
            </a:r>
            <a:r>
              <a:rPr lang="ko-KR" altLang="en-US" dirty="0"/>
              <a:t>를 이용한 </a:t>
            </a:r>
            <a:r>
              <a:rPr lang="en-US" altLang="ko-KR" dirty="0"/>
              <a:t>EC2</a:t>
            </a:r>
            <a:r>
              <a:rPr lang="ko-KR" altLang="en-US" dirty="0"/>
              <a:t>연결방법</a:t>
            </a:r>
          </a:p>
        </p:txBody>
      </p:sp>
      <p:sp>
        <p:nvSpPr>
          <p:cNvPr id="3" name="내용 개체 틀 2">
            <a:extLst>
              <a:ext uri="{FF2B5EF4-FFF2-40B4-BE49-F238E27FC236}">
                <a16:creationId xmlns:a16="http://schemas.microsoft.com/office/drawing/2014/main" id="{3DBE63E5-D79A-CE10-23EA-C739CBD7D7C6}"/>
              </a:ext>
            </a:extLst>
          </p:cNvPr>
          <p:cNvSpPr>
            <a:spLocks noGrp="1"/>
          </p:cNvSpPr>
          <p:nvPr>
            <p:ph sz="quarter" idx="10"/>
          </p:nvPr>
        </p:nvSpPr>
        <p:spPr>
          <a:xfrm>
            <a:off x="539496" y="1435608"/>
            <a:ext cx="9904984" cy="4974336"/>
          </a:xfrm>
        </p:spPr>
        <p:txBody>
          <a:bodyPr/>
          <a:lstStyle/>
          <a:p>
            <a:r>
              <a:rPr lang="en-US" altLang="ko-KR" dirty="0"/>
              <a:t>1. EC2 </a:t>
            </a:r>
            <a:r>
              <a:rPr lang="ko-KR" altLang="en-US" dirty="0"/>
              <a:t>인스턴스 생성시 연결 키를 </a:t>
            </a:r>
            <a:r>
              <a:rPr lang="en-US" altLang="ko-KR" dirty="0" err="1"/>
              <a:t>ppk</a:t>
            </a:r>
            <a:r>
              <a:rPr lang="ko-KR" altLang="en-US" dirty="0"/>
              <a:t>가 아닌 </a:t>
            </a:r>
            <a:r>
              <a:rPr lang="en-US" altLang="ko-KR" dirty="0" err="1"/>
              <a:t>pem</a:t>
            </a:r>
            <a:r>
              <a:rPr lang="ko-KR" altLang="en-US" dirty="0"/>
              <a:t>으로 받는다</a:t>
            </a:r>
          </a:p>
          <a:p>
            <a:r>
              <a:rPr lang="en-US" altLang="ko-KR" dirty="0"/>
              <a:t>2. </a:t>
            </a:r>
            <a:r>
              <a:rPr lang="en-US" altLang="ko-KR" dirty="0" err="1"/>
              <a:t>pem</a:t>
            </a:r>
            <a:r>
              <a:rPr lang="ko-KR" altLang="en-US" dirty="0"/>
              <a:t>파일의 권한을 </a:t>
            </a:r>
            <a:r>
              <a:rPr lang="en-US" altLang="ko-KR" dirty="0"/>
              <a:t>r— — —</a:t>
            </a:r>
            <a:r>
              <a:rPr lang="ko-KR" altLang="en-US" dirty="0"/>
              <a:t>으로 변경한다 </a:t>
            </a:r>
            <a:r>
              <a:rPr lang="en-US" altLang="ko-KR" dirty="0"/>
              <a:t>(</a:t>
            </a:r>
            <a:r>
              <a:rPr lang="en-US" altLang="ko-KR" dirty="0" err="1"/>
              <a:t>sudo</a:t>
            </a:r>
            <a:r>
              <a:rPr lang="en-US" altLang="ko-KR" dirty="0"/>
              <a:t> </a:t>
            </a:r>
            <a:r>
              <a:rPr lang="en-US" altLang="ko-KR" dirty="0" err="1"/>
              <a:t>chmod</a:t>
            </a:r>
            <a:r>
              <a:rPr lang="en-US" altLang="ko-KR" dirty="0"/>
              <a:t> 400 </a:t>
            </a:r>
            <a:r>
              <a:rPr lang="en-US" altLang="ko-KR" dirty="0" err="1"/>
              <a:t>pem</a:t>
            </a:r>
            <a:r>
              <a:rPr lang="ko-KR" altLang="en-US" dirty="0"/>
              <a:t>파일</a:t>
            </a:r>
            <a:r>
              <a:rPr lang="en-US" altLang="ko-KR" dirty="0"/>
              <a:t>)</a:t>
            </a:r>
          </a:p>
          <a:p>
            <a:r>
              <a:rPr lang="en-US" altLang="ko-KR" dirty="0"/>
              <a:t>3. </a:t>
            </a:r>
            <a:r>
              <a:rPr lang="ko-KR" altLang="en-US" dirty="0"/>
              <a:t>터미널에서 아래의 명령어를 이용하여 연결한다</a:t>
            </a:r>
            <a:r>
              <a:rPr lang="en-US" altLang="ko-KR" dirty="0"/>
              <a:t>.</a:t>
            </a:r>
          </a:p>
          <a:p>
            <a:r>
              <a:rPr lang="en-US" altLang="ko-KR" dirty="0" err="1"/>
              <a:t>ssh</a:t>
            </a:r>
            <a:r>
              <a:rPr lang="en-US" altLang="ko-KR" dirty="0"/>
              <a:t> -</a:t>
            </a:r>
            <a:r>
              <a:rPr lang="en-US" altLang="ko-KR" dirty="0" err="1"/>
              <a:t>i</a:t>
            </a:r>
            <a:r>
              <a:rPr lang="en-US" altLang="ko-KR" dirty="0"/>
              <a:t> </a:t>
            </a:r>
            <a:r>
              <a:rPr lang="en-US" altLang="ko-KR" dirty="0" err="1"/>
              <a:t>pem</a:t>
            </a:r>
            <a:r>
              <a:rPr lang="ko-KR" altLang="en-US" dirty="0"/>
              <a:t>경로 </a:t>
            </a:r>
            <a:r>
              <a:rPr lang="en-US" altLang="ko-KR" dirty="0"/>
              <a:t>ec2-user@</a:t>
            </a:r>
            <a:r>
              <a:rPr lang="ko-KR" altLang="en-US" dirty="0"/>
              <a:t>퍼블릭 </a:t>
            </a:r>
            <a:r>
              <a:rPr lang="en-US" altLang="ko-KR" dirty="0"/>
              <a:t>IPv4</a:t>
            </a:r>
            <a:r>
              <a:rPr lang="ko-KR" altLang="en-US" dirty="0"/>
              <a:t>주소</a:t>
            </a:r>
          </a:p>
        </p:txBody>
      </p:sp>
    </p:spTree>
    <p:extLst>
      <p:ext uri="{BB962C8B-B14F-4D97-AF65-F5344CB8AC3E}">
        <p14:creationId xmlns:p14="http://schemas.microsoft.com/office/powerpoint/2010/main" val="3104288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807" y="191590"/>
            <a:ext cx="6877119" cy="640080"/>
          </a:xfrm>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622807" y="1364487"/>
            <a:ext cx="9904984" cy="5198873"/>
          </a:xfrm>
        </p:spPr>
        <p:txBody>
          <a:bodyPr>
            <a:noAutofit/>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/var/www/html  // LTS18.</a:t>
            </a:r>
          </a:p>
          <a:p>
            <a:pPr lvl="1" latinLnBrk="0"/>
            <a:r>
              <a:rPr lang="en-US" altLang="ko-KR" dirty="0"/>
              <a:t>LTS</a:t>
            </a:r>
            <a:r>
              <a:rPr lang="ko-KR" altLang="en-US" dirty="0"/>
              <a:t> </a:t>
            </a:r>
            <a:r>
              <a:rPr lang="en-US" altLang="ko-KR" dirty="0"/>
              <a:t>20.04  (https://</a:t>
            </a:r>
            <a:r>
              <a:rPr lang="en-US" altLang="ko-KR" sz="1700" b="1" dirty="0"/>
              <a:t>mumomu.tistory.com/121</a:t>
            </a:r>
            <a:r>
              <a:rPr lang="en-US" altLang="ko-KR" dirty="0"/>
              <a:t>)</a:t>
            </a:r>
          </a:p>
          <a:p>
            <a:pPr lvl="3" latinLnBrk="0"/>
            <a:r>
              <a:rPr lang="en-US" altLang="ko-KR" dirty="0"/>
              <a:t>$</a:t>
            </a:r>
            <a:r>
              <a:rPr lang="en-US" altLang="ko-KR" dirty="0" err="1"/>
              <a:t>sudo</a:t>
            </a:r>
            <a:r>
              <a:rPr lang="en-US" altLang="ko-KR" dirty="0"/>
              <a:t> apt-get upgrade</a:t>
            </a:r>
          </a:p>
          <a:p>
            <a:pPr lvl="3" latinLnBrk="0"/>
            <a:r>
              <a:rPr lang="en-US" altLang="ko-KR" dirty="0"/>
              <a:t>$ </a:t>
            </a:r>
            <a:r>
              <a:rPr lang="en-US" altLang="ko-KR" dirty="0" err="1"/>
              <a:t>sudo</a:t>
            </a:r>
            <a:r>
              <a:rPr lang="en-US" altLang="ko-KR" dirty="0"/>
              <a:t> apt-get install apache2</a:t>
            </a:r>
          </a:p>
          <a:p>
            <a:pPr lvl="3" latinLnBrk="0"/>
            <a:r>
              <a:rPr lang="en-US" altLang="ko-KR" dirty="0"/>
              <a:t>$</a:t>
            </a:r>
            <a:r>
              <a:rPr lang="en-US" altLang="ko-KR" dirty="0" err="1"/>
              <a:t>sudo</a:t>
            </a:r>
            <a:r>
              <a:rPr lang="en-US" altLang="ko-KR" dirty="0"/>
              <a:t> apt-get upgrade</a:t>
            </a:r>
          </a:p>
          <a:p>
            <a:pPr lvl="2" latinLnBrk="0"/>
            <a:endParaRPr lang="en-US" altLang="ko-KR" dirty="0"/>
          </a:p>
          <a:p>
            <a:pPr lvl="2" latinLnBrk="0"/>
            <a:r>
              <a:rPr lang="en-US" altLang="ko-KR" dirty="0" err="1"/>
              <a:t>sudo</a:t>
            </a:r>
            <a:r>
              <a:rPr lang="ko-KR" altLang="en-US" dirty="0"/>
              <a:t> </a:t>
            </a:r>
            <a:r>
              <a:rPr lang="en-US" altLang="ko-KR" dirty="0"/>
              <a:t>passwd</a:t>
            </a:r>
            <a:r>
              <a:rPr lang="ko-KR" altLang="en-US" dirty="0"/>
              <a:t> </a:t>
            </a:r>
            <a:r>
              <a:rPr lang="en-US" altLang="ko-KR" dirty="0"/>
              <a:t>root</a:t>
            </a:r>
            <a:r>
              <a:rPr lang="ko-KR" altLang="en-US" dirty="0"/>
              <a:t>  </a:t>
            </a:r>
            <a:r>
              <a:rPr lang="en-US" altLang="ko-KR" dirty="0"/>
              <a:t>//root</a:t>
            </a:r>
            <a:r>
              <a:rPr lang="ko-KR" altLang="en-US" dirty="0"/>
              <a:t> </a:t>
            </a:r>
            <a:r>
              <a:rPr lang="en-US" altLang="ko-KR" dirty="0"/>
              <a:t>pw </a:t>
            </a:r>
            <a:r>
              <a:rPr lang="ko-KR" altLang="en-US" dirty="0"/>
              <a:t>설정</a:t>
            </a:r>
            <a:endParaRPr lang="en-US" altLang="ko-KR" dirty="0"/>
          </a:p>
          <a:p>
            <a:pPr lvl="2" latinLnBrk="0"/>
            <a:endParaRPr lang="en-US" altLang="ko-KR" dirty="0"/>
          </a:p>
          <a:p>
            <a:pPr lvl="2" latinLnBrk="0"/>
            <a:endParaRPr lang="ko-KR" altLang="ko-KR" dirty="0"/>
          </a:p>
          <a:p>
            <a:pPr lvl="2" latinLnBrk="0"/>
            <a:endParaRPr lang="en-US" altLang="ko-KR" dirty="0"/>
          </a:p>
          <a:p>
            <a:pPr lvl="1" latinLnBrk="0"/>
            <a:endParaRPr lang="en-US" altLang="ko-KR" dirty="0"/>
          </a:p>
          <a:p>
            <a:pPr lvl="1" latinLnBrk="0"/>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78894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p:txBody>
          <a:bodyPr/>
          <a:lstStyle/>
          <a:p>
            <a:pPr latinLnBrk="0"/>
            <a:r>
              <a:rPr lang="en-US" altLang="ko-KR" dirty="0"/>
              <a:t>Linux webserver (</a:t>
            </a:r>
            <a:r>
              <a:rPr lang="en-US" altLang="ko-KR" dirty="0" err="1"/>
              <a:t>Redhat</a:t>
            </a:r>
            <a:r>
              <a:rPr lang="en-US" altLang="ko-KR" dirty="0"/>
              <a:t>, CentOS)</a:t>
            </a:r>
          </a:p>
          <a:p>
            <a:pPr lvl="1" latinLnBrk="0"/>
            <a:r>
              <a:rPr lang="en-US" altLang="ko-KR" dirty="0"/>
              <a:t>$yum install httpd</a:t>
            </a:r>
          </a:p>
          <a:p>
            <a:pPr lvl="1" latinLnBrk="0"/>
            <a:r>
              <a:rPr lang="en-US" altLang="ko-KR" dirty="0"/>
              <a:t>$service httpd start </a:t>
            </a:r>
          </a:p>
          <a:p>
            <a:pPr marL="457200" lvl="1" indent="0" latinLnBrk="0">
              <a:buNone/>
            </a:pPr>
            <a:endParaRPr lang="en-US" altLang="ko-KR" dirty="0"/>
          </a:p>
          <a:p>
            <a:pPr lvl="1" latinLnBrk="0"/>
            <a:endParaRPr lang="en-US" altLang="ko-KR" dirty="0"/>
          </a:p>
          <a:p>
            <a:endParaRPr lang="ko-KR" altLang="en-US" dirty="0"/>
          </a:p>
        </p:txBody>
      </p:sp>
    </p:spTree>
    <p:extLst>
      <p:ext uri="{BB962C8B-B14F-4D97-AF65-F5344CB8AC3E}">
        <p14:creationId xmlns:p14="http://schemas.microsoft.com/office/powerpoint/2010/main" val="1104719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scale 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a:sym typeface="Wingdings" panose="05000000000000000000" pitchFamily="2" charset="2"/>
              </a:rPr>
              <a:t></a:t>
            </a:r>
            <a:r>
              <a:rPr lang="en-US" altLang="ko-KR" dirty="0"/>
              <a:t> Elastic IP </a:t>
            </a:r>
            <a:r>
              <a:rPr lang="en-US" altLang="ko-KR" dirty="0">
                <a:sym typeface="Wingdings" panose="05000000000000000000" pitchFamily="2" charset="2"/>
              </a:rPr>
              <a:t></a:t>
            </a:r>
            <a:r>
              <a:rPr lang="en-US" altLang="ko-KR" dirty="0"/>
              <a:t> Allocate </a:t>
            </a:r>
            <a:r>
              <a:rPr lang="en-US" altLang="ko-KR" dirty="0" err="1"/>
              <a:t>Ip</a:t>
            </a:r>
            <a:r>
              <a:rPr lang="en-US" altLang="ko-KR" dirty="0"/>
              <a:t> </a:t>
            </a:r>
            <a:r>
              <a:rPr lang="en-US" altLang="ko-KR" dirty="0">
                <a:sym typeface="Wingdings" panose="05000000000000000000" pitchFamily="2" charset="2"/>
              </a:rPr>
              <a:t></a:t>
            </a:r>
            <a:r>
              <a:rPr lang="en-US" altLang="ko-KR" dirty="0"/>
              <a:t> 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a:sym typeface="Wingdings" panose="05000000000000000000" pitchFamily="2" charset="2"/>
              </a:rPr>
              <a:t></a:t>
            </a:r>
            <a:r>
              <a:rPr lang="en-US" altLang="ko-KR" dirty="0"/>
              <a:t> </a:t>
            </a:r>
            <a:r>
              <a:rPr lang="ko-KR" altLang="ko-KR" dirty="0" err="1"/>
              <a:t>우측마우스</a:t>
            </a:r>
            <a:r>
              <a:rPr lang="en-US" altLang="ko-KR" dirty="0"/>
              <a:t> </a:t>
            </a:r>
            <a:r>
              <a:rPr lang="en-US" altLang="ko-KR" dirty="0">
                <a:sym typeface="Wingdings" panose="05000000000000000000" pitchFamily="2" charset="2"/>
              </a:rPr>
              <a:t></a:t>
            </a:r>
            <a:r>
              <a:rPr lang="en-US" altLang="ko-KR" dirty="0"/>
              <a:t>launch</a:t>
            </a:r>
          </a:p>
          <a:p>
            <a:pPr latinLnBrk="0"/>
            <a:r>
              <a:rPr lang="en-US" altLang="ko-KR" dirty="0"/>
              <a:t>associate add using Elastic IP</a:t>
            </a:r>
          </a:p>
          <a:p>
            <a:pPr latinLnBrk="0"/>
            <a:r>
              <a:rPr lang="en-US" altLang="ko-KR" dirty="0"/>
              <a:t>disassociate add</a:t>
            </a:r>
            <a:endParaRPr lang="ko-KR" altLang="ko-KR" dirty="0"/>
          </a:p>
          <a:p>
            <a:pPr latinLnBrk="0"/>
            <a:r>
              <a:rPr lang="en-US" altLang="ko-KR" dirty="0"/>
              <a:t>release IP</a:t>
            </a:r>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a:t>ssh</a:t>
            </a:r>
            <a:r>
              <a:rPr lang="en-US" altLang="ko-KR" dirty="0"/>
              <a:t> -</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a:t>sudo</a:t>
            </a:r>
            <a:r>
              <a:rPr lang="en-US" altLang="ko-KR" dirty="0"/>
              <a:t> apt-get update</a:t>
            </a:r>
            <a:endParaRPr lang="ko-KR" altLang="ko-KR" dirty="0"/>
          </a:p>
          <a:p>
            <a:pPr lvl="1" latinLnBrk="0"/>
            <a:r>
              <a:rPr lang="en-US" altLang="ko-KR" dirty="0"/>
              <a:t>$ </a:t>
            </a:r>
            <a:r>
              <a:rPr lang="en-US" altLang="ko-KR" dirty="0" err="1"/>
              <a:t>sudo</a:t>
            </a:r>
            <a:r>
              <a:rPr lang="en-US" altLang="ko-KR" dirty="0"/>
              <a:t> 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a:t>$</a:t>
            </a:r>
            <a:r>
              <a:rPr lang="en-US" altLang="ko-KR" dirty="0" err="1"/>
              <a:t>sudo</a:t>
            </a:r>
            <a:r>
              <a:rPr lang="en-US" altLang="ko-KR" dirty="0"/>
              <a:t> 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a:t>var</a:t>
            </a:r>
            <a:r>
              <a:rPr lang="en-US" altLang="ko-KR" dirty="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S3 bucket  </a:t>
            </a:r>
            <a:r>
              <a:rPr lang="ko-KR" altLang="en-US" dirty="0"/>
              <a:t>생성</a:t>
            </a:r>
            <a:endParaRPr lang="en-US" altLang="ko-KR" dirty="0"/>
          </a:p>
          <a:p>
            <a:pPr marL="342900" indent="-342900">
              <a:buFont typeface="Wingdings" panose="05000000000000000000" pitchFamily="2" charset="2"/>
              <a:buChar char="§"/>
            </a:pPr>
            <a:r>
              <a:rPr lang="en-US" altLang="ko-KR" dirty="0"/>
              <a:t>File upload</a:t>
            </a:r>
          </a:p>
          <a:p>
            <a:pPr marL="342900" indent="-342900">
              <a:buFont typeface="Wingdings" panose="05000000000000000000" pitchFamily="2" charset="2"/>
              <a:buChar char="§"/>
            </a:pPr>
            <a:r>
              <a:rPr lang="en-US" altLang="ko-KR" dirty="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7514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S3</a:t>
            </a:r>
            <a:endParaRPr lang="ko-KR" altLang="en-US" dirty="0"/>
          </a:p>
        </p:txBody>
      </p:sp>
      <p:sp>
        <p:nvSpPr>
          <p:cNvPr id="5" name="내용 개체 틀 4"/>
          <p:cNvSpPr>
            <a:spLocks noGrp="1"/>
          </p:cNvSpPr>
          <p:nvPr>
            <p:ph sz="quarter" idx="10"/>
          </p:nvPr>
        </p:nvSpPr>
        <p:spPr/>
        <p:txBody>
          <a:bodyPr>
            <a:normAutofit fontScale="92500" lnSpcReduction="20000"/>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a:t>객체 </a:t>
            </a:r>
            <a:r>
              <a:rPr lang="ko-KR" altLang="ko-KR" dirty="0"/>
              <a:t>스토리지, </a:t>
            </a:r>
            <a:endParaRPr lang="en-US" altLang="ko-KR" dirty="0"/>
          </a:p>
          <a:p>
            <a:pPr latinLnBrk="0"/>
            <a:r>
              <a:rPr lang="ko-KR" altLang="ko-KR" dirty="0"/>
              <a:t>콘텐츠 저장 및 전송, 빅데이터 분석, </a:t>
            </a:r>
            <a:r>
              <a:rPr lang="ko-KR" altLang="ko-KR" dirty="0" err="1"/>
              <a:t>backup</a:t>
            </a:r>
            <a:endParaRPr lang="ko-KR" altLang="ko-KR" dirty="0"/>
          </a:p>
          <a:p>
            <a:pPr latinLnBrk="0"/>
            <a:r>
              <a:rPr lang="ko-KR" altLang="ko-KR" dirty="0" err="1"/>
              <a:t>bucket</a:t>
            </a:r>
            <a:r>
              <a:rPr lang="ko-KR" altLang="ko-KR" dirty="0"/>
              <a:t> 생성하고 객체를 </a:t>
            </a:r>
            <a:r>
              <a:rPr lang="ko-KR" altLang="ko-KR" dirty="0" err="1"/>
              <a:t>버킷에</a:t>
            </a:r>
            <a:r>
              <a:rPr lang="ko-KR" altLang="ko-KR" dirty="0"/>
              <a:t> 저장</a:t>
            </a:r>
            <a:endParaRPr lang="en-US" altLang="ko-KR" dirty="0"/>
          </a:p>
          <a:p>
            <a:pPr latinLnBrk="0">
              <a:lnSpc>
                <a:spcPct val="160000"/>
              </a:lnSpc>
            </a:pPr>
            <a:r>
              <a:rPr lang="en-US" altLang="ko-KR" dirty="0"/>
              <a:t>AWS Management Console</a:t>
            </a:r>
            <a:r>
              <a:rPr lang="ko-KR" altLang="en-US" dirty="0"/>
              <a:t>을 통해 </a:t>
            </a:r>
            <a:r>
              <a:rPr lang="en-US" altLang="ko-KR" dirty="0"/>
              <a:t>Amazon S3 </a:t>
            </a:r>
            <a:r>
              <a:rPr lang="ko-KR" altLang="en-US" dirty="0"/>
              <a:t>리소스에 액세스하고 관리</a:t>
            </a:r>
            <a:endParaRPr lang="en-US" altLang="ko-KR" dirty="0"/>
          </a:p>
          <a:p>
            <a:pPr latinLnBrk="0"/>
            <a:r>
              <a:rPr lang="en-US" altLang="ko-KR" dirty="0"/>
              <a:t>Amazon S3 vs Amazon S3 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RDS : </a:t>
            </a:r>
            <a:r>
              <a:rPr lang="en-US" altLang="ko-KR" dirty="0"/>
              <a:t>Relational Database 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Database engine</a:t>
            </a:r>
          </a:p>
          <a:p>
            <a:pPr marL="342900" indent="-342900">
              <a:buFont typeface="Wingdings" panose="05000000000000000000" pitchFamily="2" charset="2"/>
              <a:buChar char="§"/>
            </a:pPr>
            <a:r>
              <a:rPr lang="en-US" altLang="ko-KR" dirty="0"/>
              <a:t>RDS  </a:t>
            </a:r>
            <a:r>
              <a:rPr lang="ko-KR" altLang="en-US" dirty="0"/>
              <a:t>접속</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a:p>
          <a:p>
            <a:pPr lvl="1"/>
            <a:r>
              <a:rPr lang="en-US" altLang="ko-KR" dirty="0"/>
              <a:t>https://www.youtube.com/watch?v=yTbdHLsnljM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엔진</a:t>
            </a:r>
          </a:p>
        </p:txBody>
      </p:sp>
    </p:spTree>
    <p:extLst>
      <p:ext uri="{BB962C8B-B14F-4D97-AF65-F5344CB8AC3E}">
        <p14:creationId xmlns:p14="http://schemas.microsoft.com/office/powerpoint/2010/main" val="71276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0119D9-9E6B-7704-13A5-24ABBB46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903514"/>
            <a:ext cx="8523514" cy="5562600"/>
          </a:xfrm>
          <a:prstGeom prst="rect">
            <a:avLst/>
          </a:prstGeom>
        </p:spPr>
      </p:pic>
      <p:sp>
        <p:nvSpPr>
          <p:cNvPr id="4" name="TextBox 3">
            <a:extLst>
              <a:ext uri="{FF2B5EF4-FFF2-40B4-BE49-F238E27FC236}">
                <a16:creationId xmlns:a16="http://schemas.microsoft.com/office/drawing/2014/main" id="{7E7F306D-F6BF-388E-D32F-C57B5C8E0361}"/>
              </a:ext>
            </a:extLst>
          </p:cNvPr>
          <p:cNvSpPr txBox="1"/>
          <p:nvPr/>
        </p:nvSpPr>
        <p:spPr>
          <a:xfrm>
            <a:off x="7783286" y="620486"/>
            <a:ext cx="2852057" cy="400110"/>
          </a:xfrm>
          <a:prstGeom prst="rect">
            <a:avLst/>
          </a:prstGeom>
          <a:noFill/>
        </p:spPr>
        <p:txBody>
          <a:bodyPr wrap="square" rtlCol="0">
            <a:spAutoFit/>
          </a:bodyPr>
          <a:lstStyle/>
          <a:p>
            <a:r>
              <a:rPr lang="en-US" altLang="ko-KR" sz="2000" b="1" dirty="0"/>
              <a:t>AWS</a:t>
            </a:r>
            <a:r>
              <a:rPr lang="ko-KR" altLang="en-US" sz="2000" b="1" dirty="0"/>
              <a:t> </a:t>
            </a:r>
            <a:r>
              <a:rPr lang="en-US" altLang="ko-KR" sz="2000" b="1" dirty="0"/>
              <a:t>Architect</a:t>
            </a:r>
            <a:endParaRPr lang="ko-KR" altLang="en-US" sz="2000" b="1" dirty="0"/>
          </a:p>
        </p:txBody>
      </p:sp>
    </p:spTree>
    <p:extLst>
      <p:ext uri="{BB962C8B-B14F-4D97-AF65-F5344CB8AC3E}">
        <p14:creationId xmlns:p14="http://schemas.microsoft.com/office/powerpoint/2010/main" val="2594300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접근</a:t>
            </a:r>
          </a:p>
        </p:txBody>
      </p:sp>
      <p:sp>
        <p:nvSpPr>
          <p:cNvPr id="5" name="내용 개체 틀 4"/>
          <p:cNvSpPr>
            <a:spLocks noGrp="1"/>
          </p:cNvSpPr>
          <p:nvPr>
            <p:ph sz="quarter" idx="10"/>
          </p:nvPr>
        </p:nvSpPr>
        <p:spPr/>
        <p:txBody>
          <a:bodyPr/>
          <a:lstStyle/>
          <a:p>
            <a:r>
              <a:rPr lang="en-US" altLang="ko-KR" dirty="0"/>
              <a:t>public access</a:t>
            </a:r>
            <a:endParaRPr lang="ko-KR" altLang="en-US" dirty="0"/>
          </a:p>
          <a:p>
            <a:r>
              <a:rPr lang="en-US" altLang="ko-KR" dirty="0"/>
              <a:t>security group</a:t>
            </a:r>
            <a:endParaRPr lang="ko-KR" altLang="en-US" dirty="0"/>
          </a:p>
          <a:p>
            <a:pPr lvl="1">
              <a:lnSpc>
                <a:spcPct val="150000"/>
              </a:lnSpc>
            </a:pPr>
            <a:r>
              <a:rPr lang="en-US" altLang="ko-KR" dirty="0"/>
              <a:t> 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a:t>
            </a:r>
            <a:r>
              <a:rPr lang="ko-KR" altLang="en-US" dirty="0"/>
              <a:t>에서 </a:t>
            </a:r>
            <a:r>
              <a:rPr lang="en-US" altLang="ko-KR" dirty="0"/>
              <a:t>RDS </a:t>
            </a:r>
            <a:r>
              <a:rPr lang="ko-KR" altLang="en-US" dirty="0"/>
              <a:t>접근 </a:t>
            </a:r>
          </a:p>
        </p:txBody>
      </p:sp>
      <p:sp>
        <p:nvSpPr>
          <p:cNvPr id="3" name="내용 개체 틀 2"/>
          <p:cNvSpPr>
            <a:spLocks noGrp="1"/>
          </p:cNvSpPr>
          <p:nvPr>
            <p:ph sz="quarter" idx="10"/>
          </p:nvPr>
        </p:nvSpPr>
        <p:spPr/>
        <p:txBody>
          <a:bodyPr/>
          <a:lstStyle/>
          <a:p>
            <a:pPr lvl="1"/>
            <a:r>
              <a:rPr lang="en-US" altLang="ko-KR" dirty="0"/>
              <a:t>$</a:t>
            </a:r>
            <a:r>
              <a:rPr lang="en-US" altLang="ko-KR" dirty="0" err="1"/>
              <a:t>sudo</a:t>
            </a:r>
            <a:r>
              <a:rPr lang="en-US" altLang="ko-KR" dirty="0"/>
              <a:t> apt update</a:t>
            </a:r>
          </a:p>
          <a:p>
            <a:pPr lvl="1"/>
            <a:r>
              <a:rPr lang="en-US" altLang="ko-KR" dirty="0"/>
              <a:t>$</a:t>
            </a:r>
            <a:r>
              <a:rPr lang="en-US" altLang="ko-KR" dirty="0" err="1"/>
              <a:t>sudo</a:t>
            </a:r>
            <a:r>
              <a:rPr lang="en-US" altLang="ko-KR" dirty="0"/>
              <a:t> apt install </a:t>
            </a:r>
            <a:r>
              <a:rPr lang="en-US" altLang="ko-KR" dirty="0" err="1"/>
              <a:t>mysql</a:t>
            </a:r>
            <a:r>
              <a:rPr lang="en-US" altLang="ko-KR" dirty="0"/>
              <a:t>-client</a:t>
            </a:r>
          </a:p>
          <a:p>
            <a:pPr lvl="1"/>
            <a:r>
              <a:rPr lang="en-US" altLang="ko-KR" dirty="0"/>
              <a:t>$</a:t>
            </a:r>
            <a:r>
              <a:rPr lang="en-US" altLang="ko-KR" dirty="0" err="1"/>
              <a:t>mysql</a:t>
            </a:r>
            <a:r>
              <a:rPr lang="en-US" altLang="ko-KR" dirty="0"/>
              <a:t> -h /RDS instance endpoint –h aws2-rds..../ -u admin -p</a:t>
            </a:r>
          </a:p>
          <a:p>
            <a:pPr lvl="1"/>
            <a:r>
              <a:rPr lang="en-US" altLang="ko-KR" dirty="0"/>
              <a:t>$</a:t>
            </a:r>
            <a:r>
              <a:rPr lang="en-US" altLang="ko-KR" dirty="0" err="1"/>
              <a:t>mysql</a:t>
            </a:r>
            <a:r>
              <a:rPr lang="en-US" altLang="ko-KR"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RDS</a:t>
            </a:r>
            <a:endParaRPr lang="ko-KR" altLang="en-US" dirty="0"/>
          </a:p>
        </p:txBody>
      </p:sp>
      <p:sp>
        <p:nvSpPr>
          <p:cNvPr id="3" name="내용 개체 틀 2"/>
          <p:cNvSpPr>
            <a:spLocks noGrp="1"/>
          </p:cNvSpPr>
          <p:nvPr>
            <p:ph sz="quarter" idx="10"/>
          </p:nvPr>
        </p:nvSpPr>
        <p:spPr/>
        <p:txBody>
          <a:bodyPr/>
          <a:lstStyle/>
          <a:p>
            <a:r>
              <a:rPr lang="en-US" altLang="ko-KR" dirty="0"/>
              <a:t>RDS create, </a:t>
            </a:r>
          </a:p>
          <a:p>
            <a:pPr lvl="1"/>
            <a:r>
              <a:rPr lang="en-US" altLang="ko-KR" dirty="0"/>
              <a:t>public access</a:t>
            </a:r>
          </a:p>
          <a:p>
            <a:pPr lvl="1"/>
            <a:r>
              <a:rPr lang="en-US" altLang="ko-KR" dirty="0"/>
              <a:t>private access : only EC2 instance inside VPC</a:t>
            </a:r>
          </a:p>
          <a:p>
            <a:r>
              <a:rPr lang="en-US" altLang="ko-KR" dirty="0"/>
              <a:t>EC2 create, EC2 sg </a:t>
            </a:r>
            <a:r>
              <a:rPr lang="ko-KR" altLang="en-US" dirty="0"/>
              <a:t>를 </a:t>
            </a:r>
            <a:r>
              <a:rPr lang="en-US" altLang="ko-KR" dirty="0"/>
              <a:t>RDS sg </a:t>
            </a:r>
            <a:r>
              <a:rPr lang="ko-KR" altLang="en-US" dirty="0"/>
              <a:t>의 </a:t>
            </a:r>
            <a:r>
              <a:rPr lang="en-US" altLang="ko-KR" dirty="0"/>
              <a:t>inbound rule</a:t>
            </a:r>
            <a:r>
              <a:rPr lang="ko-KR" altLang="en-US" dirty="0"/>
              <a:t>에 추가</a:t>
            </a:r>
            <a:endParaRPr lang="en-US" altLang="ko-KR" dirty="0"/>
          </a:p>
          <a:p>
            <a:pPr lvl="1"/>
            <a:r>
              <a:rPr lang="en-US" altLang="ko-KR" dirty="0"/>
              <a:t>EC2 – security group  : copy</a:t>
            </a:r>
          </a:p>
          <a:p>
            <a:pPr lvl="1"/>
            <a:r>
              <a:rPr lang="en-US" altLang="ko-KR" dirty="0"/>
              <a:t>RDS : Actions </a:t>
            </a:r>
            <a:r>
              <a:rPr lang="en-US" altLang="ko-KR" dirty="0">
                <a:sym typeface="Wingdings" panose="05000000000000000000" pitchFamily="2" charset="2"/>
              </a:rPr>
              <a:t> </a:t>
            </a:r>
            <a:r>
              <a:rPr lang="en-US" altLang="ko-KR" dirty="0"/>
              <a:t>security group </a:t>
            </a:r>
            <a:r>
              <a:rPr lang="en-US" altLang="ko-KR" dirty="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a:t>
            </a:r>
            <a:r>
              <a:rPr lang="en-US" altLang="ko-KR" dirty="0" err="1"/>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instance</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Lambda : </a:t>
            </a:r>
            <a:r>
              <a:rPr lang="en-US" altLang="ko-KR" dirty="0" err="1"/>
              <a:t>Serverless</a:t>
            </a:r>
            <a:r>
              <a:rPr lang="en-US" altLang="ko-KR" dirty="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API Gateway</a:t>
            </a:r>
          </a:p>
          <a:p>
            <a:pPr marL="342900" indent="-342900">
              <a:buFont typeface="Wingdings" panose="05000000000000000000" pitchFamily="2" charset="2"/>
              <a:buChar char="§"/>
            </a:pPr>
            <a:r>
              <a:rPr lang="en-US" altLang="ko-KR" dirty="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https://chrome.google.com/webstore/category/extensions?hl=ko</a:t>
            </a:r>
            <a:endParaRPr lang="en-US" altLang="ko-KR" dirty="0"/>
          </a:p>
          <a:p>
            <a:r>
              <a:rPr lang="en-US" altLang="ko-KR" dirty="0"/>
              <a:t>API tester</a:t>
            </a:r>
          </a:p>
          <a:p>
            <a:pPr lvl="1"/>
            <a:r>
              <a:rPr lang="en-US" altLang="ko-KR" dirty="0"/>
              <a:t>postman</a:t>
            </a:r>
          </a:p>
          <a:p>
            <a:pPr lvl="1"/>
            <a:r>
              <a:rPr lang="en-US" altLang="ko" dirty="0" err="1"/>
              <a:t>reslet</a:t>
            </a:r>
            <a:r>
              <a:rPr lang="en-US" altLang="ko" dirty="0"/>
              <a:t> </a:t>
            </a:r>
            <a:r>
              <a:rPr lang="en-US" altLang="ko" dirty="0">
                <a:sym typeface="Wingdings" panose="05000000000000000000" pitchFamily="2" charset="2"/>
              </a:rPr>
              <a:t></a:t>
            </a:r>
            <a:r>
              <a:rPr lang="en-US" altLang="ko" dirty="0"/>
              <a:t> </a:t>
            </a:r>
            <a:r>
              <a:rPr lang="en-US" altLang="ko" dirty="0" err="1"/>
              <a:t>talend</a:t>
            </a:r>
            <a:endParaRPr lang="ko-KR" altLang="en-US" dirty="0"/>
          </a:p>
        </p:txBody>
      </p:sp>
    </p:spTree>
    <p:extLst>
      <p:ext uri="{BB962C8B-B14F-4D97-AF65-F5344CB8AC3E}">
        <p14:creationId xmlns:p14="http://schemas.microsoft.com/office/powerpoint/2010/main" val="3167754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a:t>Hello world</a:t>
            </a:r>
          </a:p>
          <a:p>
            <a:r>
              <a:rPr lang="en-US" altLang="ko-KR" dirty="0"/>
              <a:t>WEB REST API</a:t>
            </a:r>
          </a:p>
          <a:p>
            <a:endParaRPr lang="en-US" altLang="ko-KR" dirty="0"/>
          </a:p>
          <a:p>
            <a:r>
              <a:rPr lang="en-US" altLang="ko-KR" b="1" dirty="0"/>
              <a:t>AWS </a:t>
            </a:r>
            <a:r>
              <a:rPr lang="en-US" altLang="ko-KR" b="1" dirty="0" err="1"/>
              <a:t>Serverless</a:t>
            </a:r>
            <a:r>
              <a:rPr lang="en-US" altLang="ko-KR" b="1" dirty="0"/>
              <a:t> Application Repository</a:t>
            </a:r>
          </a:p>
          <a:p>
            <a:pPr lvl="1"/>
            <a:r>
              <a:rPr lang="en-US" altLang="ko-KR" dirty="0">
                <a:hlinkClick r:id="rId2"/>
              </a:rPr>
              <a:t>https://aws.amazon.com/ko/serverless/serverlessrepo/</a:t>
            </a: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a:t>]</a:t>
            </a:r>
          </a:p>
          <a:p>
            <a:pPr lvl="1"/>
            <a:r>
              <a:rPr lang="en-US" altLang="ko-KR" dirty="0"/>
              <a:t>https://www.youtube.com/watch?v=x0iyaENTxU0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API-Gateway</a:t>
            </a:r>
            <a:endParaRPr lang="ko-KR" altLang="en-US" dirty="0"/>
          </a:p>
        </p:txBody>
      </p:sp>
      <p:sp>
        <p:nvSpPr>
          <p:cNvPr id="3" name="내용 개체 틀 2"/>
          <p:cNvSpPr>
            <a:spLocks noGrp="1"/>
          </p:cNvSpPr>
          <p:nvPr>
            <p:ph idx="1"/>
          </p:nvPr>
        </p:nvSpPr>
        <p:spPr/>
        <p:txBody>
          <a:bodyPr/>
          <a:lstStyle/>
          <a:p>
            <a:r>
              <a:rPr lang="ko-KR" altLang="en-US" dirty="0"/>
              <a:t>방법 </a:t>
            </a:r>
            <a:r>
              <a:rPr lang="en-US" altLang="ko-KR" dirty="0"/>
              <a:t>1 : </a:t>
            </a:r>
            <a:r>
              <a:rPr lang="en-US" altLang="ko-KR" dirty="0" err="1"/>
              <a:t>HttpMethod</a:t>
            </a:r>
            <a:r>
              <a:rPr lang="en-US" altLang="ko-KR" dirty="0"/>
              <a:t> ANY</a:t>
            </a:r>
          </a:p>
          <a:p>
            <a:r>
              <a:rPr lang="ko-KR" altLang="en-US" dirty="0"/>
              <a:t>방법 </a:t>
            </a:r>
            <a:r>
              <a:rPr lang="en-US" altLang="ko-KR" dirty="0"/>
              <a:t>2</a:t>
            </a:r>
          </a:p>
          <a:p>
            <a:pPr lvl="1"/>
            <a:r>
              <a:rPr lang="en-US" altLang="ko-KR" dirty="0"/>
              <a:t>1. create resource </a:t>
            </a:r>
          </a:p>
          <a:p>
            <a:pPr lvl="1"/>
            <a:r>
              <a:rPr lang="en-US" altLang="ko-KR" dirty="0"/>
              <a:t>2. create Methods – GET, POST,..</a:t>
            </a:r>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IAM</a:t>
            </a:r>
            <a:endParaRPr lang="ko-KR" altLang="en-US" dirty="0"/>
          </a:p>
        </p:txBody>
      </p:sp>
      <p:sp>
        <p:nvSpPr>
          <p:cNvPr id="4" name="내용 개체 틀 3"/>
          <p:cNvSpPr>
            <a:spLocks noGrp="1"/>
          </p:cNvSpPr>
          <p:nvPr>
            <p:ph idx="1"/>
          </p:nvPr>
        </p:nvSpPr>
        <p:spPr/>
        <p:txBody>
          <a:bodyPr/>
          <a:lstStyle/>
          <a:p>
            <a:pPr marL="0" indent="0">
              <a:buNone/>
            </a:pPr>
            <a:endParaRPr lang="ko-KR" altLang="en-US" dirty="0"/>
          </a:p>
        </p:txBody>
      </p:sp>
      <p:sp>
        <p:nvSpPr>
          <p:cNvPr id="3" name="내용 개체 틀 2"/>
          <p:cNvSpPr>
            <a:spLocks noGrp="1"/>
          </p:cNvSpPr>
          <p:nvPr>
            <p:ph sz="quarter" idx="4294967295"/>
          </p:nvPr>
        </p:nvSpPr>
        <p:spPr>
          <a:xfrm>
            <a:off x="539496" y="1877266"/>
            <a:ext cx="9445625" cy="4062412"/>
          </a:xfrm>
        </p:spPr>
        <p:txBody>
          <a:bodyPr/>
          <a:lstStyle/>
          <a:p>
            <a:r>
              <a:rPr lang="en-US" altLang="ko" dirty="0"/>
              <a:t>1. create policy</a:t>
            </a:r>
            <a:endParaRPr lang="ko" altLang="en-US" dirty="0"/>
          </a:p>
          <a:p>
            <a:pPr lvl="1"/>
            <a:r>
              <a:rPr lang="ko" altLang="en-US" dirty="0"/>
              <a:t> </a:t>
            </a:r>
            <a:r>
              <a:rPr lang="en-US" altLang="ko" dirty="0"/>
              <a:t>-Service = choose service</a:t>
            </a:r>
            <a:endParaRPr lang="ko" altLang="en-US" dirty="0"/>
          </a:p>
          <a:p>
            <a:pPr lvl="1"/>
            <a:r>
              <a:rPr lang="en-US" altLang="ko" dirty="0"/>
              <a:t>-Actions =all</a:t>
            </a:r>
            <a:endParaRPr lang="ko" altLang="en-US" dirty="0"/>
          </a:p>
          <a:p>
            <a:pPr lvl="1"/>
            <a:r>
              <a:rPr lang="en-US" altLang="ko" dirty="0"/>
              <a:t>-Resources = all</a:t>
            </a:r>
          </a:p>
          <a:p>
            <a:pPr lvl="3"/>
            <a:r>
              <a:rPr lang="en-US" altLang="ko" sz="1400" dirty="0"/>
              <a:t>Table ADD ARN</a:t>
            </a:r>
            <a:endParaRPr lang="ko" altLang="en-US" sz="1400" dirty="0"/>
          </a:p>
          <a:p>
            <a:r>
              <a:rPr lang="en-US" altLang="ko" dirty="0"/>
              <a:t>2. create Role</a:t>
            </a:r>
            <a:endParaRPr lang="ko" altLang="en-US" dirty="0"/>
          </a:p>
          <a:p>
            <a:pPr lvl="1"/>
            <a:r>
              <a:rPr lang="en-US" altLang="ko" dirty="0"/>
              <a:t>-Lambda -&gt; select policy</a:t>
            </a:r>
            <a:endParaRPr lang="ko" altLang="en-US" dirty="0"/>
          </a:p>
          <a:p>
            <a:endParaRPr lang="ko-KR" altLang="en-US" dirty="0"/>
          </a:p>
        </p:txBody>
      </p:sp>
    </p:spTree>
    <p:extLst>
      <p:ext uri="{BB962C8B-B14F-4D97-AF65-F5344CB8AC3E}">
        <p14:creationId xmlns:p14="http://schemas.microsoft.com/office/powerpoint/2010/main" val="1278232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S3 – lambda - </a:t>
            </a:r>
            <a:r>
              <a:rPr lang="en-US" altLang="ko-KR" dirty="0" err="1"/>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a:bodyPr>
          <a:lstStyle/>
          <a:p>
            <a:r>
              <a:rPr lang="en-US" altLang="ko-KR" dirty="0"/>
              <a:t>event trigger	</a:t>
            </a:r>
          </a:p>
          <a:p>
            <a:pPr lvl="1"/>
            <a:r>
              <a:rPr lang="en-US" altLang="ko-KR" dirty="0"/>
              <a:t>S3 : upload </a:t>
            </a:r>
            <a:r>
              <a:rPr lang="en-US" altLang="ko-KR" dirty="0" err="1"/>
              <a:t>data.json</a:t>
            </a:r>
            <a:endParaRPr lang="en-US" altLang="ko-KR" dirty="0"/>
          </a:p>
          <a:p>
            <a:r>
              <a:rPr lang="en-US" altLang="ko-KR" dirty="0"/>
              <a:t>Lambda function with IAM</a:t>
            </a:r>
          </a:p>
          <a:p>
            <a:pPr lvl="1">
              <a:lnSpc>
                <a:spcPct val="100000"/>
              </a:lnSpc>
            </a:pPr>
            <a:r>
              <a:rPr lang="en-US" altLang="ko-KR" dirty="0"/>
              <a:t>Design : event trigger on S3 -&gt; bucket </a:t>
            </a:r>
            <a:r>
              <a:rPr lang="ko-KR" altLang="en-US" dirty="0"/>
              <a:t>지정</a:t>
            </a:r>
            <a:endParaRPr lang="en-US" altLang="ko-KR" dirty="0"/>
          </a:p>
          <a:p>
            <a:pPr lvl="1">
              <a:lnSpc>
                <a:spcPct val="100000"/>
              </a:lnSpc>
            </a:pPr>
            <a:r>
              <a:rPr lang="en-US" altLang="ko-KR" dirty="0"/>
              <a:t>Function code : handler : get S3 bucket and put </a:t>
            </a:r>
            <a:r>
              <a:rPr lang="en-US" altLang="ko-KR" dirty="0" err="1"/>
              <a:t>dynamodb</a:t>
            </a:r>
            <a:r>
              <a:rPr lang="en-US" altLang="ko-KR" dirty="0"/>
              <a:t> Table</a:t>
            </a:r>
          </a:p>
          <a:p>
            <a:pPr lvl="1">
              <a:lnSpc>
                <a:spcPct val="100000"/>
              </a:lnSpc>
            </a:pPr>
            <a:r>
              <a:rPr lang="en-US" altLang="ko-KR" dirty="0"/>
              <a:t>Basic settings – IAM role</a:t>
            </a:r>
          </a:p>
          <a:p>
            <a:r>
              <a:rPr lang="en-US" altLang="ko-KR" dirty="0"/>
              <a:t>IAM</a:t>
            </a:r>
          </a:p>
          <a:p>
            <a:pPr lvl="1"/>
            <a:r>
              <a:rPr lang="en-US" altLang="ko-KR" dirty="0"/>
              <a:t>Role – policy : access &amp; permission  S3 bucket, </a:t>
            </a:r>
            <a:r>
              <a:rPr lang="en-US" altLang="ko-KR" dirty="0" err="1"/>
              <a:t>dynamodb</a:t>
            </a:r>
            <a:r>
              <a:rPr lang="en-US" altLang="ko-KR" dirty="0"/>
              <a:t>, </a:t>
            </a:r>
            <a:r>
              <a:rPr lang="en-US" altLang="ko-KR" dirty="0" err="1"/>
              <a:t>cloudwatch</a:t>
            </a:r>
            <a:endParaRPr lang="en-US" altLang="ko-KR" dirty="0"/>
          </a:p>
          <a:p>
            <a:r>
              <a:rPr lang="en-US" altLang="ko-KR" dirty="0" err="1"/>
              <a:t>Cloudwatch</a:t>
            </a:r>
            <a:r>
              <a:rPr lang="en-US" altLang="ko-KR" dirty="0"/>
              <a:t> log for debugging</a:t>
            </a:r>
          </a:p>
        </p:txBody>
      </p:sp>
    </p:spTree>
    <p:extLst>
      <p:ext uri="{BB962C8B-B14F-4D97-AF65-F5344CB8AC3E}">
        <p14:creationId xmlns:p14="http://schemas.microsoft.com/office/powerpoint/2010/main" val="876694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AWS free tier</a:t>
            </a:r>
            <a:endParaRPr lang="ko-KR" altLang="en-US" dirty="0"/>
          </a:p>
        </p:txBody>
      </p:sp>
      <p:sp>
        <p:nvSpPr>
          <p:cNvPr id="3" name="내용 개체 틀 2"/>
          <p:cNvSpPr>
            <a:spLocks noGrp="1"/>
          </p:cNvSpPr>
          <p:nvPr>
            <p:ph idx="1"/>
          </p:nvPr>
        </p:nvSpPr>
        <p:spPr/>
        <p:txBody>
          <a:bodyPr/>
          <a:lstStyle/>
          <a:p>
            <a:r>
              <a:rPr lang="en-US" altLang="ko-KR" dirty="0"/>
              <a:t>https://aws.amazon.com/free</a:t>
            </a:r>
          </a:p>
          <a:p>
            <a:pPr lvl="1"/>
            <a:r>
              <a:rPr lang="en-US" altLang="ko-KR" dirty="0"/>
              <a:t>https://aws.amazon.com/ko/free/?all-free-tier.sort-by=item.additionalFields.SortRank&amp;all-free-tier.sort-order=asc&amp;awsf.Free%20Tier%20Types=*all&amp;awsf.Free%20Tier%20Categories=*all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Function</a:t>
            </a:r>
          </a:p>
          <a:p>
            <a:pPr lvl="1"/>
            <a:r>
              <a:rPr lang="en-US" altLang="ko-KR" dirty="0"/>
              <a:t>Configuration</a:t>
            </a:r>
          </a:p>
          <a:p>
            <a:pPr lvl="2"/>
            <a:r>
              <a:rPr lang="en-US" altLang="ko-KR" dirty="0"/>
              <a:t>Designer, function code, basic settings</a:t>
            </a:r>
          </a:p>
          <a:p>
            <a:pPr lvl="1"/>
            <a:r>
              <a:rPr lang="en-US" altLang="ko-KR" dirty="0"/>
              <a:t>Permissions</a:t>
            </a:r>
          </a:p>
          <a:p>
            <a:pPr lvl="2"/>
            <a:r>
              <a:rPr lang="en-US" altLang="ko-KR" dirty="0"/>
              <a:t>Execution role – Role name</a:t>
            </a:r>
          </a:p>
          <a:p>
            <a:pPr lvl="2"/>
            <a:r>
              <a:rPr lang="en-US" altLang="ko-KR" dirty="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a:t>data.json</a:t>
            </a:r>
            <a:endParaRPr lang="en-US" altLang="ko-KR" dirty="0"/>
          </a:p>
          <a:p>
            <a:r>
              <a:rPr lang="en-US" altLang="ko" dirty="0"/>
              <a:t>s3 </a:t>
            </a:r>
            <a:r>
              <a:rPr lang="en-US" altLang="ko" dirty="0" err="1"/>
              <a:t>getobject</a:t>
            </a:r>
            <a:r>
              <a:rPr lang="en-US" altLang="ko" dirty="0"/>
              <a:t> python == Boto3 Docs</a:t>
            </a:r>
            <a:endParaRPr lang="ko" altLang="en-US" dirty="0"/>
          </a:p>
          <a:p>
            <a:endParaRPr lang="en-US" altLang="ko-KR" dirty="0"/>
          </a:p>
          <a:p>
            <a:r>
              <a:rPr lang="en-US" altLang="ko-KR" dirty="0"/>
              <a:t>Online JSON viewer</a:t>
            </a:r>
          </a:p>
          <a:p>
            <a:pPr lvl="1"/>
            <a:r>
              <a:rPr lang="en-US" altLang="ko-KR" dirty="0">
                <a:hlinkClick r:id="rId2"/>
              </a:rPr>
              <a:t>http://jsonviewer.stack.hu/</a:t>
            </a:r>
            <a:endParaRPr lang="en-US" altLang="ko-KR" dirty="0"/>
          </a:p>
          <a:p>
            <a:r>
              <a:rPr lang="en-US" altLang="ko-KR" dirty="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Kinesis Data streams</a:t>
            </a:r>
          </a:p>
          <a:p>
            <a:pPr marL="342900" indent="-342900">
              <a:buFont typeface="Wingdings" panose="05000000000000000000" pitchFamily="2" charset="2"/>
              <a:buChar char="§"/>
            </a:pPr>
            <a:r>
              <a:rPr lang="en-US" altLang="ko-KR" dirty="0"/>
              <a:t>Kinesis Data Analytics </a:t>
            </a:r>
          </a:p>
          <a:p>
            <a:pPr marL="342900" indent="-342900">
              <a:buFont typeface="Wingdings" panose="05000000000000000000" pitchFamily="2" charset="2"/>
              <a:buChar char="§"/>
            </a:pPr>
            <a:r>
              <a:rPr lang="en-US" altLang="ko-KR" dirty="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50741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EC2 instance </a:t>
            </a:r>
            <a:r>
              <a:rPr lang="ko-KR" altLang="en-US" dirty="0"/>
              <a:t>생성</a:t>
            </a:r>
            <a:endParaRPr lang="en-US" altLang="ko-KR" dirty="0"/>
          </a:p>
          <a:p>
            <a:pPr marL="342900" indent="-342900">
              <a:buFont typeface="Wingdings" panose="05000000000000000000" pitchFamily="2" charset="2"/>
              <a:buChar char="§"/>
            </a:pPr>
            <a:r>
              <a:rPr lang="en-US" altLang="ko-KR" dirty="0"/>
              <a:t>EC2 </a:t>
            </a:r>
            <a:r>
              <a:rPr lang="ko-KR" altLang="en-US" dirty="0"/>
              <a:t>접근  </a:t>
            </a:r>
            <a:r>
              <a:rPr lang="en-US" altLang="ko-KR" dirty="0"/>
              <a:t>- </a:t>
            </a:r>
            <a:r>
              <a:rPr lang="en-US" altLang="ko-KR" dirty="0" err="1"/>
              <a:t>Keypair</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리눅스</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윈도우</a:t>
            </a:r>
            <a:endParaRPr lang="en-US" altLang="ko-KR"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a:t>https://goo.gl/gG2uGn</a:t>
            </a:r>
            <a:endParaRPr lang="ko-KR" altLang="en-US" dirty="0"/>
          </a:p>
        </p:txBody>
      </p:sp>
    </p:spTree>
    <p:extLst>
      <p:ext uri="{BB962C8B-B14F-4D97-AF65-F5344CB8AC3E}">
        <p14:creationId xmlns:p14="http://schemas.microsoft.com/office/powerpoint/2010/main" val="899074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pPr lvl="1"/>
            <a:endParaRPr lang="en-US" altLang="ko-KR" dirty="0"/>
          </a:p>
          <a:p>
            <a:r>
              <a:rPr lang="en-US" altLang="ko-KR" dirty="0"/>
              <a:t>Python3 </a:t>
            </a:r>
            <a:r>
              <a:rPr lang="en-US" altLang="ko-KR" dirty="0" err="1"/>
              <a:t>webdatagenerator</a:t>
            </a:r>
            <a:r>
              <a:rPr lang="en-US" altLang="ko-KR" dirty="0"/>
              <a:t>..</a:t>
            </a:r>
            <a:r>
              <a:rPr lang="en-US" altLang="ko-KR" dirty="0" err="1"/>
              <a:t>py</a:t>
            </a:r>
            <a:endParaRPr lang="en-US" altLang="ko-KR" dirty="0"/>
          </a:p>
          <a:p>
            <a:pPr lvl="1"/>
            <a:r>
              <a:rPr lang="en-US" altLang="ko-KR" dirty="0"/>
              <a:t>region </a:t>
            </a:r>
            <a:r>
              <a:rPr lang="ko-KR" altLang="en-US" dirty="0"/>
              <a:t>변경  </a:t>
            </a:r>
            <a:r>
              <a:rPr lang="en-US" altLang="ko-KR" dirty="0"/>
              <a:t>east.. </a:t>
            </a:r>
            <a:r>
              <a:rPr lang="en-US" altLang="ko-KR" dirty="0">
                <a:sym typeface="Wingdings" panose="05000000000000000000" pitchFamily="2" charset="2"/>
              </a:rPr>
              <a:t> ap-northeast-2</a:t>
            </a:r>
          </a:p>
          <a:p>
            <a:pPr lvl="1"/>
            <a:r>
              <a:rPr lang="en-US" altLang="ko-KR" dirty="0">
                <a:sym typeface="Wingdings" panose="05000000000000000000" pitchFamily="2" charset="2"/>
              </a:rPr>
              <a:t>#encoding  # </a:t>
            </a:r>
            <a:r>
              <a:rPr lang="ko-KR" altLang="en-US" dirty="0">
                <a:sym typeface="Wingdings" panose="05000000000000000000" pitchFamily="2" charset="2"/>
              </a:rPr>
              <a:t>제거</a:t>
            </a:r>
            <a:endParaRPr lang="en-US" altLang="ko-KR" dirty="0">
              <a:sym typeface="Wingdings" panose="05000000000000000000" pitchFamily="2" charset="2"/>
            </a:endParaRPr>
          </a:p>
          <a:p>
            <a:pPr lvl="1"/>
            <a:r>
              <a:rPr lang="en-US" altLang="ko-KR" dirty="0">
                <a:sym typeface="Wingdings" panose="05000000000000000000" pitchFamily="2" charset="2"/>
              </a:rPr>
              <a:t>Kinesis stream </a:t>
            </a:r>
            <a:r>
              <a:rPr lang="ko-KR" altLang="en-US" dirty="0">
                <a:sym typeface="Wingdings" panose="05000000000000000000" pitchFamily="2" charset="2"/>
              </a:rPr>
              <a:t>이름 </a:t>
            </a:r>
            <a:r>
              <a:rPr lang="en-US" altLang="ko-KR" dirty="0">
                <a:sym typeface="Wingdings" panose="05000000000000000000" pitchFamily="2" charset="2"/>
              </a:rPr>
              <a:t>, </a:t>
            </a:r>
            <a:r>
              <a:rPr lang="en-US" altLang="ko-KR" dirty="0" err="1">
                <a:sym typeface="Wingdings" panose="05000000000000000000" pitchFamily="2" charset="2"/>
              </a:rPr>
              <a:t>kinesis.put_record</a:t>
            </a:r>
            <a:r>
              <a:rPr lang="en-US" altLang="ko-KR" dirty="0">
                <a:sym typeface="Wingdings" panose="05000000000000000000" pitchFamily="2" charset="2"/>
              </a:rPr>
              <a:t>(“rokinesisstream2“.</a:t>
            </a:r>
          </a:p>
          <a:p>
            <a:pPr lvl="1"/>
            <a:r>
              <a:rPr lang="en-US" altLang="ko-KR" dirty="0"/>
              <a:t>Credential  </a:t>
            </a:r>
            <a:r>
              <a:rPr lang="en-US" altLang="ko-KR" dirty="0">
                <a:sym typeface="Wingdings" panose="05000000000000000000" pitchFamily="2" charset="2"/>
              </a:rPr>
              <a:t> EC2</a:t>
            </a:r>
            <a:r>
              <a:rPr lang="ko-KR" altLang="en-US" dirty="0">
                <a:sym typeface="Wingdings" panose="05000000000000000000" pitchFamily="2" charset="2"/>
              </a:rPr>
              <a:t>  </a:t>
            </a:r>
            <a:r>
              <a:rPr lang="en-US" altLang="ko-KR" dirty="0">
                <a:sym typeface="Wingdings" panose="05000000000000000000" pitchFamily="2" charset="2"/>
              </a:rPr>
              <a:t>IAM </a:t>
            </a:r>
            <a:r>
              <a:rPr lang="ko-KR" altLang="en-US" dirty="0">
                <a:sym typeface="Wingdings" panose="05000000000000000000" pitchFamily="2" charset="2"/>
              </a:rPr>
              <a:t>추가</a:t>
            </a:r>
            <a:endParaRPr lang="en-US" altLang="ko-KR" dirty="0">
              <a:sym typeface="Wingdings" panose="05000000000000000000" pitchFamily="2" charset="2"/>
            </a:endParaRPr>
          </a:p>
          <a:p>
            <a:pPr marL="685800" lvl="1">
              <a:buFont typeface="Arial" panose="020B0604020202020204" pitchFamily="34" charset="0"/>
              <a:buChar char="•"/>
            </a:pPr>
            <a:r>
              <a:rPr lang="en-US" altLang="ko-KR" dirty="0">
                <a:sym typeface="Wingdings" panose="05000000000000000000" pitchFamily="2" charset="2"/>
              </a:rPr>
              <a:t> 	</a:t>
            </a:r>
            <a:r>
              <a:rPr lang="en-US" altLang="ko-KR" dirty="0"/>
              <a:t>EC2 – instance setting –attach </a:t>
            </a:r>
            <a:r>
              <a:rPr lang="en-US" altLang="ko-KR" dirty="0" err="1"/>
              <a:t>iam</a:t>
            </a:r>
            <a:r>
              <a:rPr lang="en-US" altLang="ko-KR" dirty="0"/>
              <a:t> role  </a:t>
            </a:r>
            <a:r>
              <a:rPr lang="en-US" altLang="ko-KR" b="1" dirty="0">
                <a:solidFill>
                  <a:srgbClr val="0070C0"/>
                </a:solidFill>
              </a:rPr>
              <a:t>! old version </a:t>
            </a:r>
            <a:r>
              <a:rPr lang="ko-KR" altLang="en-US" b="1" dirty="0">
                <a:solidFill>
                  <a:srgbClr val="0070C0"/>
                </a:solidFill>
              </a:rPr>
              <a:t>만 가능</a:t>
            </a:r>
          </a:p>
        </p:txBody>
      </p:sp>
    </p:spTree>
    <p:extLst>
      <p:ext uri="{BB962C8B-B14F-4D97-AF65-F5344CB8AC3E}">
        <p14:creationId xmlns:p14="http://schemas.microsoft.com/office/powerpoint/2010/main" val="1030649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endParaRPr lang="en-US" altLang="ko-KR" dirty="0"/>
          </a:p>
          <a:p>
            <a:r>
              <a:rPr lang="en-US" altLang="ko-KR" dirty="0"/>
              <a:t>Stream analytics</a:t>
            </a:r>
          </a:p>
          <a:p>
            <a:r>
              <a:rPr lang="en-US" altLang="ko-KR" dirty="0"/>
              <a:t>-source –real-time analytics-Destination </a:t>
            </a:r>
            <a:r>
              <a:rPr lang="en-US" altLang="ko-KR" dirty="0">
                <a:sym typeface="Wingdings" panose="05000000000000000000" pitchFamily="2" charset="2"/>
              </a:rPr>
              <a:t> </a:t>
            </a:r>
            <a:r>
              <a:rPr lang="en-US" altLang="ko-KR" dirty="0" err="1">
                <a:sym typeface="Wingdings" panose="05000000000000000000" pitchFamily="2" charset="2"/>
              </a:rPr>
              <a:t>Firehorse</a:t>
            </a:r>
            <a:endParaRPr lang="en-US" altLang="ko-KR" dirty="0">
              <a:sym typeface="Wingdings" panose="05000000000000000000" pitchFamily="2" charset="2"/>
            </a:endParaRP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a:t>
            </a:r>
            <a:endParaRPr lang="ko-KR" altLang="en-US" dirty="0"/>
          </a:p>
        </p:txBody>
      </p:sp>
      <p:sp>
        <p:nvSpPr>
          <p:cNvPr id="5" name="내용 개체 틀 4"/>
          <p:cNvSpPr>
            <a:spLocks noGrp="1"/>
          </p:cNvSpPr>
          <p:nvPr>
            <p:ph sz="quarter" idx="10"/>
          </p:nvPr>
        </p:nvSpPr>
        <p:spPr/>
        <p:txBody>
          <a:bodyPr/>
          <a:lstStyle/>
          <a:p>
            <a:r>
              <a:rPr lang="ko-KR" altLang="en-US" dirty="0">
                <a:hlinkClick r:id="rId2"/>
              </a:rPr>
              <a:t>아마존 계정 생성</a:t>
            </a:r>
            <a:endParaRPr lang="en-US" altLang="ko-KR" dirty="0">
              <a:hlinkClick r:id="" action="ppaction://noaction"/>
            </a:endParaRPr>
          </a:p>
          <a:p>
            <a:r>
              <a:rPr lang="en-US" altLang="ko-KR" dirty="0">
                <a:hlinkClick r:id="" action="ppaction://noaction"/>
              </a:rPr>
              <a:t>http://aws.amazon.com</a:t>
            </a:r>
            <a:endParaRPr lang="en-US" altLang="ko-KR" dirty="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2730</TotalTime>
  <Words>3528</Words>
  <Application>Microsoft Office PowerPoint</Application>
  <PresentationFormat>와이드스크린</PresentationFormat>
  <Paragraphs>709</Paragraphs>
  <Slides>72</Slides>
  <Notes>12</Notes>
  <HiddenSlides>0</HiddenSlides>
  <MMClips>0</MMClips>
  <ScaleCrop>false</ScaleCrop>
  <HeadingPairs>
    <vt:vector size="6" baseType="variant">
      <vt:variant>
        <vt:lpstr>사용한 글꼴</vt:lpstr>
      </vt:variant>
      <vt:variant>
        <vt:i4>15</vt:i4>
      </vt:variant>
      <vt:variant>
        <vt:lpstr>테마</vt:lpstr>
      </vt:variant>
      <vt:variant>
        <vt:i4>8</vt:i4>
      </vt:variant>
      <vt:variant>
        <vt:lpstr>슬라이드 제목</vt:lpstr>
      </vt:variant>
      <vt:variant>
        <vt:i4>72</vt:i4>
      </vt:variant>
    </vt:vector>
  </HeadingPairs>
  <TitlesOfParts>
    <vt:vector size="95" baseType="lpstr">
      <vt:lpstr>WenQuanYi Micro Hei</vt:lpstr>
      <vt:lpstr>굴림</vt:lpstr>
      <vt:lpstr>나눔스퀘어 ExtraBold</vt:lpstr>
      <vt:lpstr>맑은 고딕</vt:lpstr>
      <vt:lpstr>Abadi</vt:lpstr>
      <vt:lpstr>Arial</vt:lpstr>
      <vt:lpstr>Arial Black</vt:lpstr>
      <vt:lpstr>Calibri</vt:lpstr>
      <vt:lpstr>Consolas</vt:lpstr>
      <vt:lpstr>Corbel</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PowerPoint 프레젠테이션</vt:lpstr>
      <vt:lpstr>AWS free tier</vt:lpstr>
      <vt:lpstr>AWS EC2</vt:lpstr>
      <vt:lpstr>AWS</vt:lpstr>
      <vt:lpstr>PowerPoint 프레젠테이션</vt:lpstr>
      <vt:lpstr>PowerPoint 프레젠테이션</vt:lpstr>
      <vt:lpstr>Amazon EC2</vt:lpstr>
      <vt:lpstr>Amazon EC2?</vt:lpstr>
      <vt:lpstr>Amazon EC2?</vt:lpstr>
      <vt:lpstr>Choosing the Right Amazon EC2 Instance</vt:lpstr>
      <vt:lpstr>Amazon Machine Image (AMI)</vt:lpstr>
      <vt:lpstr>Broad Set of Compute Instance Types</vt:lpstr>
      <vt:lpstr>Amazon EC2 Pricing</vt:lpstr>
      <vt:lpstr>EC2 생성</vt:lpstr>
      <vt:lpstr>putty</vt:lpstr>
      <vt:lpstr>MAC 운영체제 내의 SSH를 이용한 EC2연결방법</vt:lpstr>
      <vt:lpstr>EC2 - webserver</vt:lpstr>
      <vt:lpstr>Linux webserver (AMI)</vt:lpstr>
      <vt:lpstr>PowerPoint 프레젠테이션</vt:lpstr>
      <vt:lpstr>EC2 - webserver</vt:lpstr>
      <vt:lpstr>. Elastic IP  &amp; instance scale up</vt:lpstr>
      <vt:lpstr>EC2 - stress test</vt:lpstr>
      <vt:lpstr>EC2 – ELB (Elastic Load Balance)</vt:lpstr>
      <vt:lpstr>Hands-on</vt:lpstr>
      <vt:lpstr>Python3 in EC2 </vt:lpstr>
      <vt:lpstr>PowerPoint 프레젠테이션</vt:lpstr>
      <vt:lpstr>AWS S3</vt:lpstr>
      <vt:lpstr>S3</vt:lpstr>
      <vt:lpstr>PowerPoint 프레젠테이션</vt:lpstr>
      <vt:lpstr>PowerPoint 프레젠테이션</vt:lpstr>
      <vt:lpstr>PowerPoint 프레젠테이션</vt:lpstr>
      <vt:lpstr>AWS RDS : Relational Database Service </vt:lpstr>
      <vt:lpstr>PowerPoint 프레젠테이션</vt:lpstr>
      <vt:lpstr>PowerPoint 프레젠테이션</vt:lpstr>
      <vt:lpstr>PowerPoint 프레젠테이션</vt:lpstr>
      <vt:lpstr>DB 서버 접근</vt:lpstr>
      <vt:lpstr>EC2 에서 RDS 접근 </vt:lpstr>
      <vt:lpstr>RDS</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PowerPoint 프레젠테이션</vt:lpstr>
      <vt:lpstr>API-Gateway</vt:lpstr>
      <vt:lpstr>IAM</vt:lpstr>
      <vt:lpstr>S3 – lambda - dynamodb</vt:lpstr>
      <vt:lpstr>PowerPoint 프레젠테이션</vt:lpstr>
      <vt:lpstr>PowerPoint 프레젠테이션</vt:lpstr>
      <vt:lpstr>AWS Kinesis</vt:lpstr>
      <vt:lpstr>PowerPoint 프레젠테이션</vt:lpstr>
      <vt:lpstr>PowerPoint 프레젠테이션</vt:lpstr>
      <vt:lpstr>PowerPoint 프레젠테이션</vt:lpstr>
      <vt:lpstr>PowerPoint 프레젠테이션</vt:lpstr>
      <vt:lpstr>PowerPoint 프레젠테이션</vt:lpstr>
      <vt:lpstr>Python3 in EC2 </vt:lpstr>
      <vt:lpstr>Hands-on</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211</cp:revision>
  <dcterms:created xsi:type="dcterms:W3CDTF">2019-12-23T00:32:35Z</dcterms:created>
  <dcterms:modified xsi:type="dcterms:W3CDTF">2023-03-21T01:49:30Z</dcterms:modified>
</cp:coreProperties>
</file>